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4"/>
    <p:sldMasterId id="2147483771" r:id="rId5"/>
  </p:sldMasterIdLst>
  <p:notesMasterIdLst>
    <p:notesMasterId r:id="rId44"/>
  </p:notesMasterIdLst>
  <p:handoutMasterIdLst>
    <p:handoutMasterId r:id="rId45"/>
  </p:handoutMasterIdLst>
  <p:sldIdLst>
    <p:sldId id="290" r:id="rId6"/>
    <p:sldId id="263" r:id="rId7"/>
    <p:sldId id="838839838" r:id="rId8"/>
    <p:sldId id="880" r:id="rId9"/>
    <p:sldId id="1568" r:id="rId10"/>
    <p:sldId id="1566" r:id="rId11"/>
    <p:sldId id="838839832" r:id="rId12"/>
    <p:sldId id="901" r:id="rId13"/>
    <p:sldId id="287" r:id="rId14"/>
    <p:sldId id="838839825" r:id="rId15"/>
    <p:sldId id="298" r:id="rId16"/>
    <p:sldId id="1570" r:id="rId17"/>
    <p:sldId id="838839833" r:id="rId18"/>
    <p:sldId id="838839834" r:id="rId19"/>
    <p:sldId id="899" r:id="rId20"/>
    <p:sldId id="838839835" r:id="rId21"/>
    <p:sldId id="838839836" r:id="rId22"/>
    <p:sldId id="1572" r:id="rId23"/>
    <p:sldId id="1573" r:id="rId24"/>
    <p:sldId id="1569" r:id="rId25"/>
    <p:sldId id="1576" r:id="rId26"/>
    <p:sldId id="838839837" r:id="rId27"/>
    <p:sldId id="890" r:id="rId28"/>
    <p:sldId id="374" r:id="rId29"/>
    <p:sldId id="375" r:id="rId30"/>
    <p:sldId id="898" r:id="rId31"/>
    <p:sldId id="316" r:id="rId32"/>
    <p:sldId id="838839839" r:id="rId33"/>
    <p:sldId id="1577" r:id="rId34"/>
    <p:sldId id="882" r:id="rId35"/>
    <p:sldId id="1580" r:id="rId36"/>
    <p:sldId id="1581" r:id="rId37"/>
    <p:sldId id="889" r:id="rId38"/>
    <p:sldId id="1583" r:id="rId39"/>
    <p:sldId id="1584" r:id="rId40"/>
    <p:sldId id="1585" r:id="rId41"/>
    <p:sldId id="1588" r:id="rId42"/>
    <p:sldId id="1589" r:id="rId43"/>
  </p:sldIdLst>
  <p:sldSz cx="9144000" cy="5143500" type="screen16x9"/>
  <p:notesSz cx="7315200" cy="96012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4" userDrawn="1">
          <p15:clr>
            <a:srgbClr val="A4A3A4"/>
          </p15:clr>
        </p15:guide>
        <p15:guide id="2" pos="2880" userDrawn="1">
          <p15:clr>
            <a:srgbClr val="A4A3A4"/>
          </p15:clr>
        </p15:guide>
        <p15:guide id="3" orient="horz" pos="3015" userDrawn="1">
          <p15:clr>
            <a:srgbClr val="A4A3A4"/>
          </p15:clr>
        </p15:guide>
        <p15:guide id="4" pos="204" userDrawn="1">
          <p15:clr>
            <a:srgbClr val="A4A3A4"/>
          </p15:clr>
        </p15:guide>
        <p15:guide id="5" pos="3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567"/>
    <a:srgbClr val="D8117D"/>
    <a:srgbClr val="2F5496"/>
    <a:srgbClr val="00496A"/>
    <a:srgbClr val="D7362E"/>
    <a:srgbClr val="00A07B"/>
    <a:srgbClr val="008D7D"/>
    <a:srgbClr val="14082E"/>
    <a:srgbClr val="0A4A8E"/>
    <a:srgbClr val="369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1" dt="2022-05-13T08:53:33.910"/>
    <p1510:client id="{30F005B8-D8C6-4BB9-B37E-C81BBA4541F0}" v="366" dt="2022-05-13T08:55:48.738"/>
    <p1510:client id="{46F22291-D9B2-C34B-C183-380A3EB43DC0}" v="3" dt="2022-05-13T08:48:40.067"/>
    <p1510:client id="{8F29CF81-DC22-799F-479A-206326F04179}" v="56" dt="2022-05-13T08:41:48.954"/>
    <p1510:client id="{A7FF1577-4CEC-3C24-29B9-7AAF599ACD30}" v="113" dt="2022-05-13T08:48:39.1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930" y="78"/>
      </p:cViewPr>
      <p:guideLst>
        <p:guide orient="horz" pos="634"/>
        <p:guide pos="2880"/>
        <p:guide orient="horz" pos="3015"/>
        <p:guide pos="204"/>
        <p:guide pos="38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DFE791-EFB5-4F34-BF91-A917FC6CFD0A}" type="doc">
      <dgm:prSet loTypeId="urn:microsoft.com/office/officeart/2005/8/layout/chevron2" loCatId="process" qsTypeId="urn:microsoft.com/office/officeart/2005/8/quickstyle/3d4" qsCatId="3D" csTypeId="urn:microsoft.com/office/officeart/2005/8/colors/accent1_2" csCatId="accent1" phldr="1"/>
      <dgm:spPr/>
      <dgm:t>
        <a:bodyPr/>
        <a:lstStyle/>
        <a:p>
          <a:endParaRPr lang="en-GB"/>
        </a:p>
      </dgm:t>
    </dgm:pt>
    <dgm:pt modelId="{D4F5809B-A647-4EFD-9F17-035456FC0BED}">
      <dgm:prSet phldrT="[Text]"/>
      <dgm:spPr/>
      <dgm:t>
        <a:bodyPr/>
        <a:lstStyle/>
        <a:p>
          <a:r>
            <a:rPr lang="en-GB"/>
            <a:t>March ‘23 onwards</a:t>
          </a:r>
        </a:p>
      </dgm:t>
    </dgm:pt>
    <dgm:pt modelId="{A2D7E2BB-0DEA-46C6-98AB-B7378E3F9CBF}" type="parTrans" cxnId="{ADAEE9EC-00BC-4B09-967F-3DC8887912B5}">
      <dgm:prSet/>
      <dgm:spPr/>
      <dgm:t>
        <a:bodyPr/>
        <a:lstStyle/>
        <a:p>
          <a:endParaRPr lang="en-GB"/>
        </a:p>
      </dgm:t>
    </dgm:pt>
    <dgm:pt modelId="{203E47F3-5341-4864-A771-CA2DC251B3FC}" type="sibTrans" cxnId="{ADAEE9EC-00BC-4B09-967F-3DC8887912B5}">
      <dgm:prSet/>
      <dgm:spPr/>
      <dgm:t>
        <a:bodyPr/>
        <a:lstStyle/>
        <a:p>
          <a:endParaRPr lang="en-GB"/>
        </a:p>
      </dgm:t>
    </dgm:pt>
    <dgm:pt modelId="{14BD1A59-ACAF-4954-AE3B-2A7AB8D823AC}">
      <dgm:prSet phldrT="[Text]" custT="1"/>
      <dgm:spPr/>
      <dgm:t>
        <a:bodyPr/>
        <a:lstStyle/>
        <a:p>
          <a:pPr rtl="0"/>
          <a:r>
            <a:rPr lang="en-GB" sz="2800"/>
            <a:t>Phase 1: Back to base MIRA and </a:t>
          </a:r>
          <a:r>
            <a:rPr lang="en-GB" sz="2800" err="1"/>
            <a:t>Tyseley</a:t>
          </a:r>
          <a:r>
            <a:rPr lang="en-GB" sz="2800">
              <a:latin typeface="Calibri Light" panose="020F0302020204030204"/>
            </a:rPr>
            <a:t> </a:t>
          </a:r>
          <a:endParaRPr lang="en-GB" sz="2800"/>
        </a:p>
      </dgm:t>
    </dgm:pt>
    <dgm:pt modelId="{383824B0-0C15-4682-84F1-62254302EF66}" type="parTrans" cxnId="{959D8C34-9762-427B-8FDE-35539AD6D024}">
      <dgm:prSet/>
      <dgm:spPr/>
      <dgm:t>
        <a:bodyPr/>
        <a:lstStyle/>
        <a:p>
          <a:endParaRPr lang="en-GB"/>
        </a:p>
      </dgm:t>
    </dgm:pt>
    <dgm:pt modelId="{3D5902A4-4D98-4520-8F03-1A42E9E1E69C}" type="sibTrans" cxnId="{959D8C34-9762-427B-8FDE-35539AD6D024}">
      <dgm:prSet/>
      <dgm:spPr/>
      <dgm:t>
        <a:bodyPr/>
        <a:lstStyle/>
        <a:p>
          <a:endParaRPr lang="en-GB"/>
        </a:p>
      </dgm:t>
    </dgm:pt>
    <dgm:pt modelId="{0BFBC04C-F59D-4995-9A04-24052AEC8CEA}">
      <dgm:prSet phldrT="[Text]"/>
      <dgm:spPr/>
      <dgm:t>
        <a:bodyPr/>
        <a:lstStyle/>
        <a:p>
          <a:r>
            <a:rPr lang="en-GB"/>
            <a:t>Sep ‘23 onwards</a:t>
          </a:r>
        </a:p>
      </dgm:t>
    </dgm:pt>
    <dgm:pt modelId="{900FEB6C-7B35-43CF-ABC3-A9111F988E0D}" type="parTrans" cxnId="{02958DA4-8FA6-409F-A72C-7DDEC7A78814}">
      <dgm:prSet/>
      <dgm:spPr/>
      <dgm:t>
        <a:bodyPr/>
        <a:lstStyle/>
        <a:p>
          <a:endParaRPr lang="en-GB"/>
        </a:p>
      </dgm:t>
    </dgm:pt>
    <dgm:pt modelId="{28E29B73-8753-4F1A-A9FE-AEEDC8024FD9}" type="sibTrans" cxnId="{02958DA4-8FA6-409F-A72C-7DDEC7A78814}">
      <dgm:prSet/>
      <dgm:spPr/>
      <dgm:t>
        <a:bodyPr/>
        <a:lstStyle/>
        <a:p>
          <a:endParaRPr lang="en-GB"/>
        </a:p>
      </dgm:t>
    </dgm:pt>
    <dgm:pt modelId="{5D34E228-7F24-4430-8C83-FE80E573B9CF}">
      <dgm:prSet phldrT="[Text]" custT="1"/>
      <dgm:spPr/>
      <dgm: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kern="1200">
              <a:solidFill>
                <a:srgbClr val="0E288E">
                  <a:hueOff val="0"/>
                  <a:satOff val="0"/>
                  <a:lumOff val="0"/>
                  <a:alphaOff val="0"/>
                </a:srgbClr>
              </a:solidFill>
              <a:latin typeface="Calibri" panose="020F0502020204030204"/>
              <a:ea typeface="+mn-ea"/>
              <a:cs typeface="+mn-cs"/>
            </a:rPr>
            <a:t> Phase 2: Back to base (Selected Routes) </a:t>
          </a:r>
        </a:p>
        <a:p>
          <a:pPr marL="228600" lvl="1" indent="0" algn="l" defTabSz="889000">
            <a:lnSpc>
              <a:spcPct val="90000"/>
            </a:lnSpc>
            <a:spcBef>
              <a:spcPct val="0"/>
            </a:spcBef>
            <a:spcAft>
              <a:spcPct val="15000"/>
            </a:spcAft>
          </a:pPr>
          <a:endParaRPr lang="en-GB" sz="1800" kern="1200"/>
        </a:p>
      </dgm:t>
    </dgm:pt>
    <dgm:pt modelId="{F0F5194F-CBFC-43A9-9C40-D7AFEFA80F1A}" type="parTrans" cxnId="{5CB94FFC-1A6E-4BED-BA5E-85D78E759199}">
      <dgm:prSet/>
      <dgm:spPr/>
      <dgm:t>
        <a:bodyPr/>
        <a:lstStyle/>
        <a:p>
          <a:endParaRPr lang="en-GB"/>
        </a:p>
      </dgm:t>
    </dgm:pt>
    <dgm:pt modelId="{CFEF1719-BA98-4658-8CCA-396073535FB5}" type="sibTrans" cxnId="{5CB94FFC-1A6E-4BED-BA5E-85D78E759199}">
      <dgm:prSet/>
      <dgm:spPr/>
      <dgm:t>
        <a:bodyPr/>
        <a:lstStyle/>
        <a:p>
          <a:endParaRPr lang="en-GB"/>
        </a:p>
      </dgm:t>
    </dgm:pt>
    <dgm:pt modelId="{93B27EED-692C-4E44-A6D2-3F0378419CAF}">
      <dgm:prSet phldrT="[Text]"/>
      <dgm:spPr/>
      <dgm:t>
        <a:bodyPr/>
        <a:lstStyle/>
        <a:p>
          <a:r>
            <a:rPr lang="en-GB"/>
            <a:t>Sep ‘25 onwards</a:t>
          </a:r>
        </a:p>
      </dgm:t>
    </dgm:pt>
    <dgm:pt modelId="{6DA67CF5-DD28-42D9-B802-13ED6794250F}" type="parTrans" cxnId="{0A60B5BB-7B80-4E3E-8559-BA2612FC863F}">
      <dgm:prSet/>
      <dgm:spPr/>
      <dgm:t>
        <a:bodyPr/>
        <a:lstStyle/>
        <a:p>
          <a:endParaRPr lang="en-GB"/>
        </a:p>
      </dgm:t>
    </dgm:pt>
    <dgm:pt modelId="{F3B677D9-2604-4307-97AC-969E86DCB097}" type="sibTrans" cxnId="{0A60B5BB-7B80-4E3E-8559-BA2612FC863F}">
      <dgm:prSet/>
      <dgm:spPr/>
      <dgm:t>
        <a:bodyPr/>
        <a:lstStyle/>
        <a:p>
          <a:endParaRPr lang="en-GB"/>
        </a:p>
      </dgm:t>
    </dgm:pt>
    <dgm:pt modelId="{B5AEA5AE-6944-4F05-A67B-C7B87E78C4FA}">
      <dgm:prSet phldrT="[Text]" custT="1"/>
      <dgm:spPr/>
      <dgm:t>
        <a:bodyPr/>
        <a:lstStyle/>
        <a:p>
          <a:pPr rtl="0"/>
          <a:r>
            <a:rPr lang="en-GB" sz="2800"/>
            <a:t>Phase 3: Multiple longer journey routes (Open Network)</a:t>
          </a:r>
          <a:r>
            <a:rPr lang="en-GB" sz="2800">
              <a:latin typeface="Calibri Light" panose="020F0302020204030204"/>
            </a:rPr>
            <a:t> </a:t>
          </a:r>
          <a:endParaRPr lang="en-GB" sz="2800"/>
        </a:p>
      </dgm:t>
    </dgm:pt>
    <dgm:pt modelId="{CB111A64-9BDC-49ED-AE12-62CC358774D0}" type="parTrans" cxnId="{D167B045-2345-411C-987D-7FDFEB5695A5}">
      <dgm:prSet/>
      <dgm:spPr/>
      <dgm:t>
        <a:bodyPr/>
        <a:lstStyle/>
        <a:p>
          <a:endParaRPr lang="en-GB"/>
        </a:p>
      </dgm:t>
    </dgm:pt>
    <dgm:pt modelId="{D79EF48F-CA10-468A-851A-739878476ECD}" type="sibTrans" cxnId="{D167B045-2345-411C-987D-7FDFEB5695A5}">
      <dgm:prSet/>
      <dgm:spPr/>
      <dgm:t>
        <a:bodyPr/>
        <a:lstStyle/>
        <a:p>
          <a:endParaRPr lang="en-GB"/>
        </a:p>
      </dgm:t>
    </dgm:pt>
    <dgm:pt modelId="{C654FAA1-341F-4D72-B7F9-D427D708E902}" type="pres">
      <dgm:prSet presAssocID="{99DFE791-EFB5-4F34-BF91-A917FC6CFD0A}" presName="linearFlow" presStyleCnt="0">
        <dgm:presLayoutVars>
          <dgm:dir/>
          <dgm:animLvl val="lvl"/>
          <dgm:resizeHandles val="exact"/>
        </dgm:presLayoutVars>
      </dgm:prSet>
      <dgm:spPr/>
    </dgm:pt>
    <dgm:pt modelId="{1FBB3D18-0751-45F3-B16E-84771062D80C}" type="pres">
      <dgm:prSet presAssocID="{D4F5809B-A647-4EFD-9F17-035456FC0BED}" presName="composite" presStyleCnt="0"/>
      <dgm:spPr/>
    </dgm:pt>
    <dgm:pt modelId="{B3239D07-2EF5-45D8-B809-72C063CFF3D7}" type="pres">
      <dgm:prSet presAssocID="{D4F5809B-A647-4EFD-9F17-035456FC0BED}" presName="parentText" presStyleLbl="alignNode1" presStyleIdx="0" presStyleCnt="3">
        <dgm:presLayoutVars>
          <dgm:chMax val="1"/>
          <dgm:bulletEnabled val="1"/>
        </dgm:presLayoutVars>
      </dgm:prSet>
      <dgm:spPr/>
    </dgm:pt>
    <dgm:pt modelId="{5D65B774-AF46-4E7D-9B6D-5B0C4E4BFAA2}" type="pres">
      <dgm:prSet presAssocID="{D4F5809B-A647-4EFD-9F17-035456FC0BED}" presName="descendantText" presStyleLbl="alignAcc1" presStyleIdx="0" presStyleCnt="3" custLinFactNeighborX="6304" custLinFactNeighborY="-31613">
        <dgm:presLayoutVars>
          <dgm:bulletEnabled val="1"/>
        </dgm:presLayoutVars>
      </dgm:prSet>
      <dgm:spPr/>
    </dgm:pt>
    <dgm:pt modelId="{A9C90646-8FE2-45DA-A86F-481FE723FCBD}" type="pres">
      <dgm:prSet presAssocID="{203E47F3-5341-4864-A771-CA2DC251B3FC}" presName="sp" presStyleCnt="0"/>
      <dgm:spPr/>
    </dgm:pt>
    <dgm:pt modelId="{B5BDA86B-C72A-4941-93B8-DF467AF0ACF1}" type="pres">
      <dgm:prSet presAssocID="{0BFBC04C-F59D-4995-9A04-24052AEC8CEA}" presName="composite" presStyleCnt="0"/>
      <dgm:spPr/>
    </dgm:pt>
    <dgm:pt modelId="{388305AE-8DF3-43D7-81B3-DE82B0B786F9}" type="pres">
      <dgm:prSet presAssocID="{0BFBC04C-F59D-4995-9A04-24052AEC8CEA}" presName="parentText" presStyleLbl="alignNode1" presStyleIdx="1" presStyleCnt="3">
        <dgm:presLayoutVars>
          <dgm:chMax val="1"/>
          <dgm:bulletEnabled val="1"/>
        </dgm:presLayoutVars>
      </dgm:prSet>
      <dgm:spPr/>
    </dgm:pt>
    <dgm:pt modelId="{0051B8B9-EE55-49C9-9982-6C12B924CE69}" type="pres">
      <dgm:prSet presAssocID="{0BFBC04C-F59D-4995-9A04-24052AEC8CEA}" presName="descendantText" presStyleLbl="alignAcc1" presStyleIdx="1" presStyleCnt="3" custScaleY="100062" custLinFactNeighborX="-127" custLinFactNeighborY="-1495">
        <dgm:presLayoutVars>
          <dgm:bulletEnabled val="1"/>
        </dgm:presLayoutVars>
      </dgm:prSet>
      <dgm:spPr/>
    </dgm:pt>
    <dgm:pt modelId="{C48403F2-7F0E-412F-8F33-30F0A53FA74A}" type="pres">
      <dgm:prSet presAssocID="{28E29B73-8753-4F1A-A9FE-AEEDC8024FD9}" presName="sp" presStyleCnt="0"/>
      <dgm:spPr/>
    </dgm:pt>
    <dgm:pt modelId="{10C9A333-21F2-4DFF-9DA0-C5A15A8D8961}" type="pres">
      <dgm:prSet presAssocID="{93B27EED-692C-4E44-A6D2-3F0378419CAF}" presName="composite" presStyleCnt="0"/>
      <dgm:spPr/>
    </dgm:pt>
    <dgm:pt modelId="{3C9CBFA4-DD2B-468F-9A2F-094752B7E0FF}" type="pres">
      <dgm:prSet presAssocID="{93B27EED-692C-4E44-A6D2-3F0378419CAF}" presName="parentText" presStyleLbl="alignNode1" presStyleIdx="2" presStyleCnt="3">
        <dgm:presLayoutVars>
          <dgm:chMax val="1"/>
          <dgm:bulletEnabled val="1"/>
        </dgm:presLayoutVars>
      </dgm:prSet>
      <dgm:spPr/>
    </dgm:pt>
    <dgm:pt modelId="{10E613F6-C8A0-414B-82C6-BF4B6487FDD3}" type="pres">
      <dgm:prSet presAssocID="{93B27EED-692C-4E44-A6D2-3F0378419CAF}" presName="descendantText" presStyleLbl="alignAcc1" presStyleIdx="2" presStyleCnt="3">
        <dgm:presLayoutVars>
          <dgm:bulletEnabled val="1"/>
        </dgm:presLayoutVars>
      </dgm:prSet>
      <dgm:spPr/>
    </dgm:pt>
  </dgm:ptLst>
  <dgm:cxnLst>
    <dgm:cxn modelId="{DA216702-36AA-453A-9EA9-214A6AA4ACF5}" type="presOf" srcId="{B5AEA5AE-6944-4F05-A67B-C7B87E78C4FA}" destId="{10E613F6-C8A0-414B-82C6-BF4B6487FDD3}" srcOrd="0" destOrd="0" presId="urn:microsoft.com/office/officeart/2005/8/layout/chevron2"/>
    <dgm:cxn modelId="{2AB6B70D-4972-48C0-A7A0-C2165989E178}" type="presOf" srcId="{14BD1A59-ACAF-4954-AE3B-2A7AB8D823AC}" destId="{5D65B774-AF46-4E7D-9B6D-5B0C4E4BFAA2}" srcOrd="0" destOrd="0" presId="urn:microsoft.com/office/officeart/2005/8/layout/chevron2"/>
    <dgm:cxn modelId="{9029CC0F-CD4A-4D8B-BD8E-0754BC560F4D}" type="presOf" srcId="{99DFE791-EFB5-4F34-BF91-A917FC6CFD0A}" destId="{C654FAA1-341F-4D72-B7F9-D427D708E902}" srcOrd="0" destOrd="0" presId="urn:microsoft.com/office/officeart/2005/8/layout/chevron2"/>
    <dgm:cxn modelId="{959D8C34-9762-427B-8FDE-35539AD6D024}" srcId="{D4F5809B-A647-4EFD-9F17-035456FC0BED}" destId="{14BD1A59-ACAF-4954-AE3B-2A7AB8D823AC}" srcOrd="0" destOrd="0" parTransId="{383824B0-0C15-4682-84F1-62254302EF66}" sibTransId="{3D5902A4-4D98-4520-8F03-1A42E9E1E69C}"/>
    <dgm:cxn modelId="{D167B045-2345-411C-987D-7FDFEB5695A5}" srcId="{93B27EED-692C-4E44-A6D2-3F0378419CAF}" destId="{B5AEA5AE-6944-4F05-A67B-C7B87E78C4FA}" srcOrd="0" destOrd="0" parTransId="{CB111A64-9BDC-49ED-AE12-62CC358774D0}" sibTransId="{D79EF48F-CA10-468A-851A-739878476ECD}"/>
    <dgm:cxn modelId="{59C9FA67-E7ED-4CE2-8B49-0417C99B09A6}" type="presOf" srcId="{93B27EED-692C-4E44-A6D2-3F0378419CAF}" destId="{3C9CBFA4-DD2B-468F-9A2F-094752B7E0FF}" srcOrd="0" destOrd="0" presId="urn:microsoft.com/office/officeart/2005/8/layout/chevron2"/>
    <dgm:cxn modelId="{56277D7F-4337-4807-90A5-B61AC2B9FD40}" type="presOf" srcId="{5D34E228-7F24-4430-8C83-FE80E573B9CF}" destId="{0051B8B9-EE55-49C9-9982-6C12B924CE69}" srcOrd="0" destOrd="0" presId="urn:microsoft.com/office/officeart/2005/8/layout/chevron2"/>
    <dgm:cxn modelId="{AD281C9D-200A-4587-A752-363509F71EB7}" type="presOf" srcId="{D4F5809B-A647-4EFD-9F17-035456FC0BED}" destId="{B3239D07-2EF5-45D8-B809-72C063CFF3D7}" srcOrd="0" destOrd="0" presId="urn:microsoft.com/office/officeart/2005/8/layout/chevron2"/>
    <dgm:cxn modelId="{02958DA4-8FA6-409F-A72C-7DDEC7A78814}" srcId="{99DFE791-EFB5-4F34-BF91-A917FC6CFD0A}" destId="{0BFBC04C-F59D-4995-9A04-24052AEC8CEA}" srcOrd="1" destOrd="0" parTransId="{900FEB6C-7B35-43CF-ABC3-A9111F988E0D}" sibTransId="{28E29B73-8753-4F1A-A9FE-AEEDC8024FD9}"/>
    <dgm:cxn modelId="{0A60B5BB-7B80-4E3E-8559-BA2612FC863F}" srcId="{99DFE791-EFB5-4F34-BF91-A917FC6CFD0A}" destId="{93B27EED-692C-4E44-A6D2-3F0378419CAF}" srcOrd="2" destOrd="0" parTransId="{6DA67CF5-DD28-42D9-B802-13ED6794250F}" sibTransId="{F3B677D9-2604-4307-97AC-969E86DCB097}"/>
    <dgm:cxn modelId="{B61F8EC6-2B6F-41B9-AF7A-B4BC5372A7FF}" type="presOf" srcId="{0BFBC04C-F59D-4995-9A04-24052AEC8CEA}" destId="{388305AE-8DF3-43D7-81B3-DE82B0B786F9}" srcOrd="0" destOrd="0" presId="urn:microsoft.com/office/officeart/2005/8/layout/chevron2"/>
    <dgm:cxn modelId="{ADAEE9EC-00BC-4B09-967F-3DC8887912B5}" srcId="{99DFE791-EFB5-4F34-BF91-A917FC6CFD0A}" destId="{D4F5809B-A647-4EFD-9F17-035456FC0BED}" srcOrd="0" destOrd="0" parTransId="{A2D7E2BB-0DEA-46C6-98AB-B7378E3F9CBF}" sibTransId="{203E47F3-5341-4864-A771-CA2DC251B3FC}"/>
    <dgm:cxn modelId="{5CB94FFC-1A6E-4BED-BA5E-85D78E759199}" srcId="{0BFBC04C-F59D-4995-9A04-24052AEC8CEA}" destId="{5D34E228-7F24-4430-8C83-FE80E573B9CF}" srcOrd="0" destOrd="0" parTransId="{F0F5194F-CBFC-43A9-9C40-D7AFEFA80F1A}" sibTransId="{CFEF1719-BA98-4658-8CCA-396073535FB5}"/>
    <dgm:cxn modelId="{3B39CB22-68E4-4A89-9C95-E70C6C966BB6}" type="presParOf" srcId="{C654FAA1-341F-4D72-B7F9-D427D708E902}" destId="{1FBB3D18-0751-45F3-B16E-84771062D80C}" srcOrd="0" destOrd="0" presId="urn:microsoft.com/office/officeart/2005/8/layout/chevron2"/>
    <dgm:cxn modelId="{40C57573-6E53-45CE-A2FB-7DF4F418DFD8}" type="presParOf" srcId="{1FBB3D18-0751-45F3-B16E-84771062D80C}" destId="{B3239D07-2EF5-45D8-B809-72C063CFF3D7}" srcOrd="0" destOrd="0" presId="urn:microsoft.com/office/officeart/2005/8/layout/chevron2"/>
    <dgm:cxn modelId="{E6C2F9BB-5E5E-45EF-8002-B65008B594DA}" type="presParOf" srcId="{1FBB3D18-0751-45F3-B16E-84771062D80C}" destId="{5D65B774-AF46-4E7D-9B6D-5B0C4E4BFAA2}" srcOrd="1" destOrd="0" presId="urn:microsoft.com/office/officeart/2005/8/layout/chevron2"/>
    <dgm:cxn modelId="{F4D778E6-21E6-4704-8038-54CDCE213F50}" type="presParOf" srcId="{C654FAA1-341F-4D72-B7F9-D427D708E902}" destId="{A9C90646-8FE2-45DA-A86F-481FE723FCBD}" srcOrd="1" destOrd="0" presId="urn:microsoft.com/office/officeart/2005/8/layout/chevron2"/>
    <dgm:cxn modelId="{CBF74742-6E5D-4D0C-BB6E-3E77C87578E4}" type="presParOf" srcId="{C654FAA1-341F-4D72-B7F9-D427D708E902}" destId="{B5BDA86B-C72A-4941-93B8-DF467AF0ACF1}" srcOrd="2" destOrd="0" presId="urn:microsoft.com/office/officeart/2005/8/layout/chevron2"/>
    <dgm:cxn modelId="{E3CDAEA7-8E74-487F-8CAA-E8ABE4A2CEE6}" type="presParOf" srcId="{B5BDA86B-C72A-4941-93B8-DF467AF0ACF1}" destId="{388305AE-8DF3-43D7-81B3-DE82B0B786F9}" srcOrd="0" destOrd="0" presId="urn:microsoft.com/office/officeart/2005/8/layout/chevron2"/>
    <dgm:cxn modelId="{ECA30D16-31F1-492B-A20B-3617F8396220}" type="presParOf" srcId="{B5BDA86B-C72A-4941-93B8-DF467AF0ACF1}" destId="{0051B8B9-EE55-49C9-9982-6C12B924CE69}" srcOrd="1" destOrd="0" presId="urn:microsoft.com/office/officeart/2005/8/layout/chevron2"/>
    <dgm:cxn modelId="{4E7E354D-1C11-4136-AB9D-101CECD1A199}" type="presParOf" srcId="{C654FAA1-341F-4D72-B7F9-D427D708E902}" destId="{C48403F2-7F0E-412F-8F33-30F0A53FA74A}" srcOrd="3" destOrd="0" presId="urn:microsoft.com/office/officeart/2005/8/layout/chevron2"/>
    <dgm:cxn modelId="{07DE71DC-BF76-45FE-B634-726F0B70E727}" type="presParOf" srcId="{C654FAA1-341F-4D72-B7F9-D427D708E902}" destId="{10C9A333-21F2-4DFF-9DA0-C5A15A8D8961}" srcOrd="4" destOrd="0" presId="urn:microsoft.com/office/officeart/2005/8/layout/chevron2"/>
    <dgm:cxn modelId="{D98C1763-561C-4C56-83C6-1CE231651412}" type="presParOf" srcId="{10C9A333-21F2-4DFF-9DA0-C5A15A8D8961}" destId="{3C9CBFA4-DD2B-468F-9A2F-094752B7E0FF}" srcOrd="0" destOrd="0" presId="urn:microsoft.com/office/officeart/2005/8/layout/chevron2"/>
    <dgm:cxn modelId="{4AC6FA38-4335-481F-9E2A-C8EBB77E0EB3}" type="presParOf" srcId="{10C9A333-21F2-4DFF-9DA0-C5A15A8D8961}" destId="{10E613F6-C8A0-414B-82C6-BF4B6487FDD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39D07-2EF5-45D8-B809-72C063CFF3D7}">
      <dsp:nvSpPr>
        <dsp:cNvPr id="0" name=""/>
        <dsp:cNvSpPr/>
      </dsp:nvSpPr>
      <dsp:spPr>
        <a:xfrm rot="5400000">
          <a:off x="-109059" y="110847"/>
          <a:ext cx="727060" cy="508942"/>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March ‘23 onwards</a:t>
          </a:r>
        </a:p>
      </dsp:txBody>
      <dsp:txXfrm rot="-5400000">
        <a:off x="0" y="256259"/>
        <a:ext cx="508942" cy="218118"/>
      </dsp:txXfrm>
    </dsp:sp>
    <dsp:sp modelId="{5D65B774-AF46-4E7D-9B6D-5B0C4E4BFAA2}">
      <dsp:nvSpPr>
        <dsp:cNvPr id="0" name=""/>
        <dsp:cNvSpPr/>
      </dsp:nvSpPr>
      <dsp:spPr>
        <a:xfrm rot="5400000">
          <a:off x="3787193" y="-3278250"/>
          <a:ext cx="472589" cy="702909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GB" sz="2800" kern="1200"/>
            <a:t>Phase 1: Back to base MIRA and </a:t>
          </a:r>
          <a:r>
            <a:rPr lang="en-GB" sz="2800" kern="1200" err="1"/>
            <a:t>Tyseley</a:t>
          </a:r>
          <a:r>
            <a:rPr lang="en-GB" sz="2800" kern="1200">
              <a:latin typeface="Calibri Light" panose="020F0302020204030204"/>
            </a:rPr>
            <a:t> </a:t>
          </a:r>
          <a:endParaRPr lang="en-GB" sz="2800" kern="1200"/>
        </a:p>
      </dsp:txBody>
      <dsp:txXfrm rot="-5400000">
        <a:off x="508943" y="23070"/>
        <a:ext cx="7006020" cy="426449"/>
      </dsp:txXfrm>
    </dsp:sp>
    <dsp:sp modelId="{388305AE-8DF3-43D7-81B3-DE82B0B786F9}">
      <dsp:nvSpPr>
        <dsp:cNvPr id="0" name=""/>
        <dsp:cNvSpPr/>
      </dsp:nvSpPr>
      <dsp:spPr>
        <a:xfrm rot="5400000">
          <a:off x="-109059" y="685371"/>
          <a:ext cx="727060" cy="508942"/>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Sep ‘23 onwards</a:t>
          </a:r>
        </a:p>
      </dsp:txBody>
      <dsp:txXfrm rot="-5400000">
        <a:off x="0" y="830783"/>
        <a:ext cx="508942" cy="218118"/>
      </dsp:txXfrm>
    </dsp:sp>
    <dsp:sp modelId="{0051B8B9-EE55-49C9-9982-6C12B924CE69}">
      <dsp:nvSpPr>
        <dsp:cNvPr id="0" name=""/>
        <dsp:cNvSpPr/>
      </dsp:nvSpPr>
      <dsp:spPr>
        <a:xfrm rot="5400000">
          <a:off x="3778119" y="-2709003"/>
          <a:ext cx="472882" cy="702909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2800" kern="1200">
              <a:solidFill>
                <a:srgbClr val="0E288E">
                  <a:hueOff val="0"/>
                  <a:satOff val="0"/>
                  <a:lumOff val="0"/>
                  <a:alphaOff val="0"/>
                </a:srgbClr>
              </a:solidFill>
              <a:latin typeface="Calibri" panose="020F0502020204030204"/>
              <a:ea typeface="+mn-ea"/>
              <a:cs typeface="+mn-cs"/>
            </a:rPr>
            <a:t> Phase 2: Back to base (Selected Routes) </a:t>
          </a:r>
        </a:p>
        <a:p>
          <a:pPr marL="228600" lvl="1" indent="0" algn="l" defTabSz="889000">
            <a:lnSpc>
              <a:spcPct val="90000"/>
            </a:lnSpc>
            <a:spcBef>
              <a:spcPct val="0"/>
            </a:spcBef>
            <a:spcAft>
              <a:spcPct val="15000"/>
            </a:spcAft>
          </a:pPr>
          <a:endParaRPr lang="en-GB" sz="1800" kern="1200"/>
        </a:p>
      </dsp:txBody>
      <dsp:txXfrm rot="-5400000">
        <a:off x="500015" y="592185"/>
        <a:ext cx="7006006" cy="426714"/>
      </dsp:txXfrm>
    </dsp:sp>
    <dsp:sp modelId="{3C9CBFA4-DD2B-468F-9A2F-094752B7E0FF}">
      <dsp:nvSpPr>
        <dsp:cNvPr id="0" name=""/>
        <dsp:cNvSpPr/>
      </dsp:nvSpPr>
      <dsp:spPr>
        <a:xfrm rot="5400000">
          <a:off x="-109059" y="1259749"/>
          <a:ext cx="727060" cy="508942"/>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t>Sep ‘25 onwards</a:t>
          </a:r>
        </a:p>
      </dsp:txBody>
      <dsp:txXfrm rot="-5400000">
        <a:off x="0" y="1405161"/>
        <a:ext cx="508942" cy="218118"/>
      </dsp:txXfrm>
    </dsp:sp>
    <dsp:sp modelId="{10E613F6-C8A0-414B-82C6-BF4B6487FDD3}">
      <dsp:nvSpPr>
        <dsp:cNvPr id="0" name=""/>
        <dsp:cNvSpPr/>
      </dsp:nvSpPr>
      <dsp:spPr>
        <a:xfrm rot="5400000">
          <a:off x="3787193" y="-2127560"/>
          <a:ext cx="472589" cy="702909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GB" sz="2800" kern="1200"/>
            <a:t>Phase 3: Multiple longer journey routes (Open Network)</a:t>
          </a:r>
          <a:r>
            <a:rPr lang="en-GB" sz="2800" kern="1200">
              <a:latin typeface="Calibri Light" panose="020F0302020204030204"/>
            </a:rPr>
            <a:t> </a:t>
          </a:r>
          <a:endParaRPr lang="en-GB" sz="2800" kern="1200"/>
        </a:p>
      </dsp:txBody>
      <dsp:txXfrm rot="-5400000">
        <a:off x="508943" y="1173760"/>
        <a:ext cx="7006020" cy="4264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B005D7-17E1-D744-8ED0-474F58D4A3A9}"/>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04D66B-26BA-B544-9C07-4F843BA99380}"/>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4DBE5827-8A0D-1446-A9BA-03CA39C48279}" type="datetimeFigureOut">
              <a:rPr lang="en-US" smtClean="0"/>
              <a:t>5/17/2022</a:t>
            </a:fld>
            <a:endParaRPr lang="en-US"/>
          </a:p>
        </p:txBody>
      </p:sp>
      <p:sp>
        <p:nvSpPr>
          <p:cNvPr id="4" name="Footer Placeholder 3">
            <a:extLst>
              <a:ext uri="{FF2B5EF4-FFF2-40B4-BE49-F238E27FC236}">
                <a16:creationId xmlns:a16="http://schemas.microsoft.com/office/drawing/2014/main" id="{1BF94E69-3687-CE46-98FF-1D735A5F2926}"/>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4DA23A-B132-524F-8BE0-C25E3B101B6B}"/>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EB9F85D-D2DA-F141-8FB4-E65692D92333}" type="slidenum">
              <a:rPr lang="en-US" smtClean="0"/>
              <a:t>‹#›</a:t>
            </a:fld>
            <a:endParaRPr lang="en-US"/>
          </a:p>
        </p:txBody>
      </p:sp>
    </p:spTree>
    <p:extLst>
      <p:ext uri="{BB962C8B-B14F-4D97-AF65-F5344CB8AC3E}">
        <p14:creationId xmlns:p14="http://schemas.microsoft.com/office/powerpoint/2010/main" val="2833420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2610955-0F87-4846-A26C-8D6C2DED2983}" type="datetimeFigureOut">
              <a:rPr lang="en-GB" smtClean="0"/>
              <a:t>17/05/2022</a:t>
            </a:fld>
            <a:endParaRPr lang="en-GB"/>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13F6FA5-D110-41C0-A61F-1B1F764BB268}" type="slidenum">
              <a:rPr lang="en-GB" smtClean="0"/>
              <a:t>‹#›</a:t>
            </a:fld>
            <a:endParaRPr lang="en-GB"/>
          </a:p>
        </p:txBody>
      </p:sp>
    </p:spTree>
    <p:extLst>
      <p:ext uri="{BB962C8B-B14F-4D97-AF65-F5344CB8AC3E}">
        <p14:creationId xmlns:p14="http://schemas.microsoft.com/office/powerpoint/2010/main" val="2936791222"/>
      </p:ext>
    </p:extLst>
  </p:cSld>
  <p:clrMap bg1="lt1" tx1="dk1" bg2="lt2" tx2="dk2" accent1="accent1" accent2="accent2" accent3="accent3" accent4="accent4" accent5="accent5" accent6="accent6" hlink="hlink" folHlink="folHlink"/>
  <p:notesStyle>
    <a:lvl1pPr marL="0" algn="l" defTabSz="816323" rtl="0" eaLnBrk="1" latinLnBrk="0" hangingPunct="1">
      <a:defRPr sz="1100" kern="1200">
        <a:solidFill>
          <a:schemeClr val="tx1"/>
        </a:solidFill>
        <a:latin typeface="+mn-lt"/>
        <a:ea typeface="+mn-ea"/>
        <a:cs typeface="+mn-cs"/>
      </a:defRPr>
    </a:lvl1pPr>
    <a:lvl2pPr marL="408162" algn="l" defTabSz="816323" rtl="0" eaLnBrk="1" latinLnBrk="0" hangingPunct="1">
      <a:defRPr sz="1100" kern="1200">
        <a:solidFill>
          <a:schemeClr val="tx1"/>
        </a:solidFill>
        <a:latin typeface="+mn-lt"/>
        <a:ea typeface="+mn-ea"/>
        <a:cs typeface="+mn-cs"/>
      </a:defRPr>
    </a:lvl2pPr>
    <a:lvl3pPr marL="816323" algn="l" defTabSz="816323" rtl="0" eaLnBrk="1" latinLnBrk="0" hangingPunct="1">
      <a:defRPr sz="1100" kern="1200">
        <a:solidFill>
          <a:schemeClr val="tx1"/>
        </a:solidFill>
        <a:latin typeface="+mn-lt"/>
        <a:ea typeface="+mn-ea"/>
        <a:cs typeface="+mn-cs"/>
      </a:defRPr>
    </a:lvl3pPr>
    <a:lvl4pPr marL="1224484" algn="l" defTabSz="816323" rtl="0" eaLnBrk="1" latinLnBrk="0" hangingPunct="1">
      <a:defRPr sz="1100" kern="1200">
        <a:solidFill>
          <a:schemeClr val="tx1"/>
        </a:solidFill>
        <a:latin typeface="+mn-lt"/>
        <a:ea typeface="+mn-ea"/>
        <a:cs typeface="+mn-cs"/>
      </a:defRPr>
    </a:lvl4pPr>
    <a:lvl5pPr marL="1632645" algn="l" defTabSz="816323" rtl="0" eaLnBrk="1" latinLnBrk="0" hangingPunct="1">
      <a:defRPr sz="1100" kern="1200">
        <a:solidFill>
          <a:schemeClr val="tx1"/>
        </a:solidFill>
        <a:latin typeface="+mn-lt"/>
        <a:ea typeface="+mn-ea"/>
        <a:cs typeface="+mn-cs"/>
      </a:defRPr>
    </a:lvl5pPr>
    <a:lvl6pPr marL="2040807" algn="l" defTabSz="816323" rtl="0" eaLnBrk="1" latinLnBrk="0" hangingPunct="1">
      <a:defRPr sz="1100" kern="1200">
        <a:solidFill>
          <a:schemeClr val="tx1"/>
        </a:solidFill>
        <a:latin typeface="+mn-lt"/>
        <a:ea typeface="+mn-ea"/>
        <a:cs typeface="+mn-cs"/>
      </a:defRPr>
    </a:lvl6pPr>
    <a:lvl7pPr marL="2448968" algn="l" defTabSz="816323" rtl="0" eaLnBrk="1" latinLnBrk="0" hangingPunct="1">
      <a:defRPr sz="1100" kern="1200">
        <a:solidFill>
          <a:schemeClr val="tx1"/>
        </a:solidFill>
        <a:latin typeface="+mn-lt"/>
        <a:ea typeface="+mn-ea"/>
        <a:cs typeface="+mn-cs"/>
      </a:defRPr>
    </a:lvl7pPr>
    <a:lvl8pPr marL="2857129" algn="l" defTabSz="816323" rtl="0" eaLnBrk="1" latinLnBrk="0" hangingPunct="1">
      <a:defRPr sz="1100" kern="1200">
        <a:solidFill>
          <a:schemeClr val="tx1"/>
        </a:solidFill>
        <a:latin typeface="+mn-lt"/>
        <a:ea typeface="+mn-ea"/>
        <a:cs typeface="+mn-cs"/>
      </a:defRPr>
    </a:lvl8pPr>
    <a:lvl9pPr marL="3265290" algn="l" defTabSz="81632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uk/guidance/innovate-uk-funding-general-guidance-for-applicants#busines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Summer 2021</a:t>
            </a:r>
          </a:p>
        </p:txBody>
      </p:sp>
      <p:sp>
        <p:nvSpPr>
          <p:cNvPr id="4" name="Slide Number Placeholder 3"/>
          <p:cNvSpPr>
            <a:spLocks noGrp="1"/>
          </p:cNvSpPr>
          <p:nvPr>
            <p:ph type="sldNum" sz="quarter" idx="5"/>
          </p:nvPr>
        </p:nvSpPr>
        <p:spPr/>
        <p:txBody>
          <a:bodyPr/>
          <a:lstStyle/>
          <a:p>
            <a:fld id="{F999482D-8928-4F18-B947-0CF33B2CF009}" type="slidenum">
              <a:rPr lang="en-GB" smtClean="0"/>
              <a:t>2</a:t>
            </a:fld>
            <a:endParaRPr lang="en-GB"/>
          </a:p>
        </p:txBody>
      </p:sp>
    </p:spTree>
    <p:extLst>
      <p:ext uri="{BB962C8B-B14F-4D97-AF65-F5344CB8AC3E}">
        <p14:creationId xmlns:p14="http://schemas.microsoft.com/office/powerpoint/2010/main" val="328710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fld id="{7C7A7DAD-29AC-4FE4-B12E-464D629EC503}" type="slidenum">
              <a:rPr lang="en-GB" smtClean="0"/>
              <a:t>9</a:t>
            </a:fld>
            <a:endParaRPr lang="en-GB"/>
          </a:p>
        </p:txBody>
      </p:sp>
    </p:spTree>
    <p:extLst>
      <p:ext uri="{BB962C8B-B14F-4D97-AF65-F5344CB8AC3E}">
        <p14:creationId xmlns:p14="http://schemas.microsoft.com/office/powerpoint/2010/main" val="83951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If the majority of your organisation’s work on your project is commercial or economic, your funding request must not exceed the limits below. These limits apply even if your organisation normally acts non-economically.</a:t>
            </a:r>
            <a:endParaRPr lang="en-GB" sz="1800" u="none">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endParaRPr lang="en-GB" sz="1800" u="none">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Arial" panose="020B0604020202020204" pitchFamily="34" charset="0"/>
              </a:rPr>
              <a:t>For developmental expenditure (DEVEX) support, you could get funding of up to 50% of your eligible project costs if you are a UK registered </a:t>
            </a:r>
            <a:r>
              <a:rPr lang="en-GB" sz="18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business</a:t>
            </a:r>
            <a:r>
              <a:rPr lang="en-GB" sz="1800">
                <a:effectLst/>
                <a:latin typeface="Arial" panose="020B0604020202020204" pitchFamily="34" charset="0"/>
                <a:ea typeface="Calibri" panose="020F0502020204030204" pitchFamily="34" charset="0"/>
                <a:cs typeface="Arial" panose="020B0604020202020204" pitchFamily="34" charset="0"/>
              </a:rPr>
              <a:t> of any size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u="none">
                <a:solidFill>
                  <a:srgbClr val="008080"/>
                </a:solidFill>
                <a:effectLst/>
                <a:latin typeface="Arial" panose="020B0604020202020204" pitchFamily="34" charset="0"/>
                <a:ea typeface="Calibri" panose="020F0502020204030204" pitchFamily="34" charset="0"/>
                <a:cs typeface="Arial" panose="020B0604020202020204" pitchFamily="34" charset="0"/>
              </a:rPr>
              <a:t>For capital expenditure (CAPEX) support, you could get funding for your eligible project costs of up to 30%</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baseline="0"/>
          </a:p>
        </p:txBody>
      </p:sp>
      <p:sp>
        <p:nvSpPr>
          <p:cNvPr id="4" name="Slide Number Placeholder 3"/>
          <p:cNvSpPr>
            <a:spLocks noGrp="1"/>
          </p:cNvSpPr>
          <p:nvPr>
            <p:ph type="sldNum" sz="quarter" idx="10"/>
          </p:nvPr>
        </p:nvSpPr>
        <p:spPr/>
        <p:txBody>
          <a:bodyPr/>
          <a:lstStyle/>
          <a:p>
            <a:fld id="{7C7A7DAD-29AC-4FE4-B12E-464D629EC503}" type="slidenum">
              <a:rPr lang="en-GB" smtClean="0"/>
              <a:t>10</a:t>
            </a:fld>
            <a:endParaRPr lang="en-GB"/>
          </a:p>
        </p:txBody>
      </p:sp>
    </p:spTree>
    <p:extLst>
      <p:ext uri="{BB962C8B-B14F-4D97-AF65-F5344CB8AC3E}">
        <p14:creationId xmlns:p14="http://schemas.microsoft.com/office/powerpoint/2010/main" val="414186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a:t>These are the key dates to bear in mind for this competition.</a:t>
            </a:r>
            <a:r>
              <a:rPr lang="en-GB" baseline="0"/>
              <a:t> It’s important to note that the submission deadline is at 11am on the dot. IFS will automatically close then and so after this time applications can’t be submitted. We strongly recommend that you submit your application as early as possible as traffic will be high on deadline day.</a:t>
            </a:r>
            <a:endParaRPr lang="en-GB"/>
          </a:p>
          <a:p>
            <a:pPr algn="just"/>
            <a:endParaRPr lang="en-GB"/>
          </a:p>
          <a:p>
            <a:pPr algn="just"/>
            <a:r>
              <a:rPr lang="en-GB"/>
              <a:t>Please contact customer support </a:t>
            </a:r>
            <a:r>
              <a:rPr lang="en-GB" u="sng"/>
              <a:t>in advance of the deadline </a:t>
            </a:r>
            <a:r>
              <a:rPr lang="en-GB"/>
              <a:t>if</a:t>
            </a:r>
            <a:r>
              <a:rPr lang="en-GB" baseline="0"/>
              <a:t> you experience any difficulties with submitting your application so that we can assist you in good time.</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BCCE3-6458-47B0-99EA-4882DA176B7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830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a:solidFill>
                  <a:srgbClr val="505050"/>
                </a:solidFill>
                <a:latin typeface="Roboto"/>
                <a:ea typeface="Roboto"/>
                <a:cs typeface="Roboto"/>
                <a:sym typeface="Roboto"/>
              </a:rPr>
              <a:t>One of the cool things about this fund is that we’re combining two different organisational objectives, the first is Ofgem’s focus to deliver a net zero energy system at lowest cost to consumers and the second is </a:t>
            </a:r>
            <a:r>
              <a:rPr lang="en-GB" b="0" i="0" err="1">
                <a:solidFill>
                  <a:srgbClr val="505050"/>
                </a:solidFill>
                <a:latin typeface="Roboto"/>
                <a:ea typeface="Roboto"/>
                <a:cs typeface="Roboto"/>
                <a:sym typeface="Roboto"/>
              </a:rPr>
              <a:t>Innovate’s</a:t>
            </a:r>
            <a:r>
              <a:rPr lang="en-GB" b="0" i="0">
                <a:solidFill>
                  <a:srgbClr val="505050"/>
                </a:solidFill>
                <a:latin typeface="Roboto"/>
                <a:ea typeface="Roboto"/>
                <a:cs typeface="Roboto"/>
                <a:sym typeface="Roboto"/>
              </a:rPr>
              <a:t> desire to try and turn the UK into the ‘silicon valley of energy’. What we mean by that is we want to make the UK the best place in the world for innovative energy businesses and academics to grow and scale their ideas and enterprises leading to UK jobs and economic growth. We want the UK to become a magnet for energy investment leading to national and international opportunities. All whilst delivering for our most important stakeholders – energy network users and consumers.</a:t>
            </a:r>
            <a:endParaRPr/>
          </a:p>
          <a:p>
            <a:pPr marL="0" lvl="0" indent="0" algn="l" rtl="0">
              <a:spcBef>
                <a:spcPts val="0"/>
              </a:spcBef>
              <a:spcAft>
                <a:spcPts val="0"/>
              </a:spcAft>
              <a:buNone/>
            </a:pPr>
            <a:endParaRPr b="0" i="0">
              <a:solidFill>
                <a:srgbClr val="505050"/>
              </a:solidFill>
              <a:latin typeface="Roboto"/>
              <a:ea typeface="Roboto"/>
              <a:cs typeface="Roboto"/>
              <a:sym typeface="Roboto"/>
            </a:endParaRPr>
          </a:p>
          <a:p>
            <a:pPr marL="0" lvl="0" indent="0" algn="l" rtl="0">
              <a:spcBef>
                <a:spcPts val="0"/>
              </a:spcBef>
              <a:spcAft>
                <a:spcPts val="0"/>
              </a:spcAft>
              <a:buNone/>
            </a:pPr>
            <a:endParaRPr b="0" i="0">
              <a:solidFill>
                <a:srgbClr val="505050"/>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63" name="Google Shape;1063;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4" name="Google Shape;1064;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5" name="Google Shape;10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976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So how does the fund work in practice? Well it is split into three key activities (the dark blue boxes on this slide), strategic alignment, agile challenges and commercialisation.</a:t>
            </a:r>
            <a:endParaRPr/>
          </a:p>
          <a:p>
            <a:pPr marL="0" lvl="0" indent="0" algn="l" rtl="0">
              <a:spcBef>
                <a:spcPts val="0"/>
              </a:spcBef>
              <a:spcAft>
                <a:spcPts val="0"/>
              </a:spcAft>
              <a:buNone/>
            </a:pPr>
            <a:endParaRPr/>
          </a:p>
          <a:p>
            <a:pPr marL="0" lvl="0" indent="0" algn="l" rtl="0">
              <a:spcBef>
                <a:spcPts val="0"/>
              </a:spcBef>
              <a:spcAft>
                <a:spcPts val="0"/>
              </a:spcAft>
              <a:buNone/>
            </a:pPr>
            <a:r>
              <a:rPr lang="en-GB"/>
              <a:t>The strategic alignment piece is all about a) bringing in the best ideas in from across and beyond the energy sector. We want to crowd in some of the capability UKRI supports across space, defence, flight, transport, robotics, as well as energy storage, local energy systems, industrial decarbonisation and low cost nuclear. From across the water sector, buildings, communications and healthcare, from across investors, start ups and scale ups. We want to massively broaden the kinds of ideas and participants in the SIF to help the energy networks to think and do in different ways.</a:t>
            </a:r>
            <a:endParaRPr/>
          </a:p>
          <a:p>
            <a:pPr marL="0" lvl="0" indent="0" algn="l" rtl="0">
              <a:spcBef>
                <a:spcPts val="0"/>
              </a:spcBef>
              <a:spcAft>
                <a:spcPts val="0"/>
              </a:spcAft>
              <a:buNone/>
            </a:pPr>
            <a:endParaRPr/>
          </a:p>
          <a:p>
            <a:pPr marL="0" lvl="0" indent="0" algn="l" rtl="0">
              <a:spcBef>
                <a:spcPts val="0"/>
              </a:spcBef>
              <a:spcAft>
                <a:spcPts val="0"/>
              </a:spcAft>
              <a:buNone/>
            </a:pPr>
            <a:r>
              <a:rPr lang="en-GB"/>
              <a:t>But it’s also about making it easier for innovators to innovate by lining the SIF up behind other government energy innovation funds, and you’ll hear a but more about that from Sally at BEIS later.</a:t>
            </a:r>
            <a:endParaRPr/>
          </a:p>
          <a:p>
            <a:pPr marL="0" lvl="0" indent="0" algn="l" rtl="0">
              <a:spcBef>
                <a:spcPts val="0"/>
              </a:spcBef>
              <a:spcAft>
                <a:spcPts val="0"/>
              </a:spcAft>
              <a:buNone/>
            </a:pPr>
            <a:endParaRPr/>
          </a:p>
          <a:p>
            <a:pPr marL="0" lvl="0" indent="0" algn="l" rtl="0">
              <a:spcBef>
                <a:spcPts val="0"/>
              </a:spcBef>
              <a:spcAft>
                <a:spcPts val="0"/>
              </a:spcAft>
              <a:buNone/>
            </a:pPr>
            <a:r>
              <a:rPr lang="en-GB"/>
              <a:t>At the centre of the Strategic Innovation Fund’s delivery model is a series of flexible, responsive, agile challenges that are incredibly easy for networks to apply in to. Challenges form the backbone of everything we do. We’ve worked with stakeholders and Ofgem to select the four key initial challenges. Whole System integration, Data and Digitalisation, Heat and Zero Emission Transport. These are the major challenges of our time but next years challenges could be different, we will respond with new challenges as needed. We may even open up a ‘challenger round’ – something that could be open all year round for left field ideas that don’t fit the core challenges. </a:t>
            </a:r>
            <a:endParaRPr/>
          </a:p>
          <a:p>
            <a:pPr marL="0" lvl="0" indent="0" algn="l" rtl="0">
              <a:spcBef>
                <a:spcPts val="0"/>
              </a:spcBef>
              <a:spcAft>
                <a:spcPts val="0"/>
              </a:spcAft>
              <a:buNone/>
            </a:pPr>
            <a:endParaRPr/>
          </a:p>
          <a:p>
            <a:pPr marL="0" lvl="0" indent="0" algn="l" rtl="0">
              <a:spcBef>
                <a:spcPts val="0"/>
              </a:spcBef>
              <a:spcAft>
                <a:spcPts val="0"/>
              </a:spcAft>
              <a:buNone/>
            </a:pPr>
            <a:r>
              <a:rPr lang="en-GB"/>
              <a:t>And we will be delivering these challenges in phases, discovery, alpha, beta </a:t>
            </a:r>
            <a:r>
              <a:rPr lang="en-GB" b="0" i="0">
                <a:solidFill>
                  <a:srgbClr val="505050"/>
                </a:solidFill>
                <a:latin typeface="Roboto"/>
                <a:ea typeface="Roboto"/>
                <a:cs typeface="Roboto"/>
                <a:sym typeface="Roboto"/>
              </a:rPr>
              <a:t>in a “fail-fast” approach</a:t>
            </a:r>
            <a:r>
              <a:rPr lang="en-GB"/>
              <a:t>. </a:t>
            </a:r>
            <a:r>
              <a:rPr lang="en-GB" b="0" i="0">
                <a:solidFill>
                  <a:srgbClr val="505050"/>
                </a:solidFill>
                <a:latin typeface="Roboto"/>
                <a:ea typeface="Roboto"/>
                <a:cs typeface="Roboto"/>
                <a:sym typeface="Roboto"/>
              </a:rPr>
              <a:t>Starting with a high volume of small or short projects, identify the best ideas quickly, and soon refine this to a smaller volume of larger or longer projects. Failing after discovery is completely ok, all lessons will be captured and shared. It’s the failure to discover in the first place which would be much, much worse.</a:t>
            </a:r>
            <a:endParaRPr/>
          </a:p>
          <a:p>
            <a:pPr marL="0" lvl="0" indent="0" algn="l" rtl="0">
              <a:spcBef>
                <a:spcPts val="0"/>
              </a:spcBef>
              <a:spcAft>
                <a:spcPts val="0"/>
              </a:spcAft>
              <a:buNone/>
            </a:pPr>
            <a:endParaRPr b="0" i="0">
              <a:solidFill>
                <a:srgbClr val="505050"/>
              </a:solidFill>
              <a:latin typeface="Roboto"/>
              <a:ea typeface="Roboto"/>
              <a:cs typeface="Roboto"/>
              <a:sym typeface="Roboto"/>
            </a:endParaRPr>
          </a:p>
          <a:p>
            <a:pPr marL="0" lvl="0" indent="0" algn="l" rtl="0">
              <a:spcBef>
                <a:spcPts val="0"/>
              </a:spcBef>
              <a:spcAft>
                <a:spcPts val="0"/>
              </a:spcAft>
              <a:buNone/>
            </a:pPr>
            <a:r>
              <a:rPr lang="en-GB" b="0" i="0">
                <a:solidFill>
                  <a:srgbClr val="505050"/>
                </a:solidFill>
                <a:latin typeface="Roboto"/>
                <a:ea typeface="Roboto"/>
                <a:cs typeface="Roboto"/>
                <a:sym typeface="Roboto"/>
              </a:rPr>
              <a:t>Discovery projects are capped at two months long and £150,000 of funding. Alpha projects can be up to £500,000 and run for six months. There is no funding cap on beta projects, so this is where real demonstration comes to life. You can’t do an alpha or beta without having successfully passed the discovery and alpha stages.</a:t>
            </a:r>
            <a:endParaRPr/>
          </a:p>
          <a:p>
            <a:pPr marL="0" lvl="0" indent="0" algn="l" rtl="0">
              <a:spcBef>
                <a:spcPts val="0"/>
              </a:spcBef>
              <a:spcAft>
                <a:spcPts val="0"/>
              </a:spcAft>
              <a:buNone/>
            </a:pPr>
            <a:endParaRPr/>
          </a:p>
          <a:p>
            <a:pPr marL="0" lvl="0" indent="0" algn="l" rtl="0">
              <a:spcBef>
                <a:spcPts val="0"/>
              </a:spcBef>
              <a:spcAft>
                <a:spcPts val="0"/>
              </a:spcAft>
              <a:buNone/>
            </a:pPr>
            <a:r>
              <a:rPr lang="en-GB"/>
              <a:t>This initial application stage is for the discovery phase projects only and projects must be led by either gas distribution, gas transmission, electricity transmission or the system operator. DNO’s will be able to lead in the coming years and we’re working to explore if third parties can lead too in time (bear with us on that one). Despite networks needing to submit the discovery applications, they can subcontract the work to the most innovative third parties, you’ll hear more about this shortly. If you’re not a network please don’t try to apply on your own as you will not be eligible. </a:t>
            </a:r>
            <a:endParaRPr b="0" i="0">
              <a:solidFill>
                <a:srgbClr val="505050"/>
              </a:solidFill>
              <a:latin typeface="Roboto"/>
              <a:ea typeface="Roboto"/>
              <a:cs typeface="Roboto"/>
              <a:sym typeface="Roboto"/>
            </a:endParaRPr>
          </a:p>
          <a:p>
            <a:pPr marL="0" lvl="0" indent="0" algn="l" rtl="0">
              <a:spcBef>
                <a:spcPts val="0"/>
              </a:spcBef>
              <a:spcAft>
                <a:spcPts val="0"/>
              </a:spcAft>
              <a:buClr>
                <a:schemeClr val="dk1"/>
              </a:buClr>
              <a:buSzPts val="1200"/>
              <a:buFont typeface="Arial"/>
              <a:buNone/>
            </a:pPr>
            <a:endParaRPr b="0" i="0">
              <a:solidFill>
                <a:srgbClr val="505050"/>
              </a:solidFill>
              <a:latin typeface="Roboto"/>
              <a:ea typeface="Roboto"/>
              <a:cs typeface="Roboto"/>
              <a:sym typeface="Roboto"/>
            </a:endParaRPr>
          </a:p>
          <a:p>
            <a:pPr marL="0" lvl="0" indent="0" algn="l" rtl="0">
              <a:spcBef>
                <a:spcPts val="0"/>
              </a:spcBef>
              <a:spcAft>
                <a:spcPts val="0"/>
              </a:spcAft>
              <a:buNone/>
            </a:pPr>
            <a:r>
              <a:rPr lang="en-GB" b="0" i="0">
                <a:solidFill>
                  <a:srgbClr val="505050"/>
                </a:solidFill>
                <a:latin typeface="Roboto"/>
                <a:ea typeface="Roboto"/>
                <a:cs typeface="Roboto"/>
                <a:sym typeface="Roboto"/>
              </a:rPr>
              <a:t>And then we get into the commercialisation. Our intention is that beta projects should be aiming for ‘business as usual (BAU)’ adoption of their product or service as fast as possible. To support this ambition, we will set up a new function to </a:t>
            </a:r>
            <a:r>
              <a:rPr lang="en-GB" b="0" i="0" err="1">
                <a:solidFill>
                  <a:srgbClr val="505050"/>
                </a:solidFill>
                <a:latin typeface="Roboto"/>
                <a:ea typeface="Roboto"/>
                <a:cs typeface="Roboto"/>
                <a:sym typeface="Roboto"/>
              </a:rPr>
              <a:t>to</a:t>
            </a:r>
            <a:r>
              <a:rPr lang="en-GB" b="0" i="0">
                <a:solidFill>
                  <a:srgbClr val="505050"/>
                </a:solidFill>
                <a:latin typeface="Roboto"/>
                <a:ea typeface="Roboto"/>
                <a:cs typeface="Roboto"/>
                <a:sym typeface="Roboto"/>
              </a:rPr>
              <a:t> help the businesses working with the energy networks to scale up and to attract investment if they need. We will shortly be hiring a head of commercial innovation, keep an eye out for that one if this could be you!</a:t>
            </a:r>
            <a:endParaRPr/>
          </a:p>
          <a:p>
            <a:pPr marL="0" lvl="0" indent="0" algn="l" rtl="0">
              <a:spcBef>
                <a:spcPts val="0"/>
              </a:spcBef>
              <a:spcAft>
                <a:spcPts val="0"/>
              </a:spcAft>
              <a:buClr>
                <a:schemeClr val="dk1"/>
              </a:buClr>
              <a:buSzPts val="1200"/>
              <a:buFont typeface="Arial"/>
              <a:buNone/>
            </a:pPr>
            <a:endParaRPr b="0" i="0">
              <a:solidFill>
                <a:srgbClr val="505050"/>
              </a:solidFill>
              <a:latin typeface="Roboto"/>
              <a:ea typeface="Roboto"/>
              <a:cs typeface="Roboto"/>
              <a:sym typeface="Roboto"/>
            </a:endParaRPr>
          </a:p>
          <a:p>
            <a:pPr marL="0" lvl="0" indent="0" algn="l" rtl="0">
              <a:spcBef>
                <a:spcPts val="0"/>
              </a:spcBef>
              <a:spcAft>
                <a:spcPts val="0"/>
              </a:spcAft>
              <a:buNone/>
            </a:pPr>
            <a:endParaRPr/>
          </a:p>
        </p:txBody>
      </p:sp>
      <p:sp>
        <p:nvSpPr>
          <p:cNvPr id="1081" name="Google Shape;1081;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2" name="Google Shape;1082;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3" name="Google Shape;10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979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71E318-E4F6-4030-BC79-04A38CC292FE}" type="slidenum">
              <a:rPr lang="en-GB" smtClean="0"/>
              <a:t>27</a:t>
            </a:fld>
            <a:endParaRPr lang="en-GB"/>
          </a:p>
        </p:txBody>
      </p:sp>
    </p:spTree>
    <p:extLst>
      <p:ext uri="{BB962C8B-B14F-4D97-AF65-F5344CB8AC3E}">
        <p14:creationId xmlns:p14="http://schemas.microsoft.com/office/powerpoint/2010/main" val="94508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Supply and demand issue at present. </a:t>
            </a:r>
          </a:p>
          <a:p>
            <a:pPr marL="0" indent="0">
              <a:lnSpc>
                <a:spcPct val="107000"/>
              </a:lnSpc>
              <a:spcAft>
                <a:spcPts val="800"/>
              </a:spcAft>
              <a:buNone/>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Programme aims to build market confidence such that:</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hydrogen refuelling infrastructure is installed, but in the right place and with the right capacity.</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hydrogen trucks are supplied to regional freight and logistics organisations.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freight and logistics organisations are provided with a low-risk, low additional cost, opportunity for trialling the hydrogen HGVs.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Presently, only one large-scale refuelling station is available in the region at </a:t>
            </a:r>
            <a:r>
              <a:rPr lang="en-GB" sz="1200" err="1">
                <a:solidFill>
                  <a:srgbClr val="0B0C0C"/>
                </a:solidFill>
                <a:effectLst/>
                <a:latin typeface="Arial" panose="020B0604020202020204" pitchFamily="34" charset="0"/>
                <a:ea typeface="Times New Roman" panose="02020603050405020304" pitchFamily="18" charset="0"/>
                <a:cs typeface="Arial" panose="020B0604020202020204" pitchFamily="34" charset="0"/>
              </a:rPr>
              <a:t>Tyseley</a:t>
            </a: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 Energy Park, TEP, </a:t>
            </a:r>
          </a:p>
          <a:p>
            <a:pPr>
              <a:lnSpc>
                <a:spcPct val="107000"/>
              </a:lnSpc>
              <a:spcAft>
                <a:spcPts val="800"/>
              </a:spcAft>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No market ready hydrogen trucks immediately available for deployment at scale</a:t>
            </a:r>
          </a:p>
          <a:p>
            <a:pPr>
              <a:lnSpc>
                <a:spcPct val="107000"/>
              </a:lnSpc>
              <a:spcAft>
                <a:spcPts val="800"/>
              </a:spcAft>
            </a:pPr>
            <a:r>
              <a:rPr lang="en-GB" sz="1200">
                <a:solidFill>
                  <a:srgbClr val="0B0C0C"/>
                </a:solidFill>
                <a:effectLst/>
                <a:latin typeface="Arial" panose="020B0604020202020204" pitchFamily="34" charset="0"/>
                <a:ea typeface="Times New Roman" panose="02020603050405020304" pitchFamily="18" charset="0"/>
                <a:cs typeface="Arial" panose="020B0604020202020204" pitchFamily="34" charset="0"/>
              </a:rPr>
              <a:t>Logistics sector, which operates on tight margins, is nervous of absorbing the risk of a new-to-market vehicle. </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A4497-1348-496D-A117-AB176A2ADB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083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3B3EA-55E8-4025-B532-597129AEAC4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EBEDF38-29D8-450E-AC82-8C72FC2CAE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DE1ACD-CB90-4042-B5E5-CF88C8E4D822}"/>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5" name="Footer Placeholder 4">
            <a:extLst>
              <a:ext uri="{FF2B5EF4-FFF2-40B4-BE49-F238E27FC236}">
                <a16:creationId xmlns:a16="http://schemas.microsoft.com/office/drawing/2014/main" id="{F8CCF0AC-19A0-4AEC-B122-350C711988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C24AC5-C6DA-43AB-BA3A-A9374CCCB24B}"/>
              </a:ext>
            </a:extLst>
          </p:cNvPr>
          <p:cNvSpPr>
            <a:spLocks noGrp="1"/>
          </p:cNvSpPr>
          <p:nvPr>
            <p:ph type="sldNum" sz="quarter" idx="12"/>
          </p:nvPr>
        </p:nvSpPr>
        <p:spPr/>
        <p:txBody>
          <a:bodyPr/>
          <a:lstStyle/>
          <a:p>
            <a:fld id="{0DEAEC9E-79DA-439D-B4B6-B354B46F843A}" type="slidenum">
              <a:rPr lang="en-GB" smtClean="0"/>
              <a:t>‹#›</a:t>
            </a:fld>
            <a:endParaRPr lang="en-GB"/>
          </a:p>
        </p:txBody>
      </p:sp>
      <p:sp>
        <p:nvSpPr>
          <p:cNvPr id="7" name="Rectangle 6">
            <a:extLst>
              <a:ext uri="{FF2B5EF4-FFF2-40B4-BE49-F238E27FC236}">
                <a16:creationId xmlns:a16="http://schemas.microsoft.com/office/drawing/2014/main" id="{3DA6AEED-36D4-47B0-A20A-7175DB605E90}"/>
              </a:ext>
            </a:extLst>
          </p:cNvPr>
          <p:cNvSpPr/>
          <p:nvPr userDrawn="1"/>
        </p:nvSpPr>
        <p:spPr>
          <a:xfrm>
            <a:off x="-2229" y="2247714"/>
            <a:ext cx="2628000" cy="1968300"/>
          </a:xfrm>
          <a:prstGeom prst="rect">
            <a:avLst/>
          </a:prstGeom>
          <a:solidFill>
            <a:srgbClr val="D31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a:extLst>
              <a:ext uri="{FF2B5EF4-FFF2-40B4-BE49-F238E27FC236}">
                <a16:creationId xmlns:a16="http://schemas.microsoft.com/office/drawing/2014/main" id="{FCEB6679-FE6F-450D-A607-CC3609AE46B5}"/>
              </a:ext>
            </a:extLst>
          </p:cNvPr>
          <p:cNvSpPr/>
          <p:nvPr userDrawn="1"/>
        </p:nvSpPr>
        <p:spPr>
          <a:xfrm>
            <a:off x="2625771" y="2247714"/>
            <a:ext cx="6518229" cy="1968300"/>
          </a:xfrm>
          <a:prstGeom prst="rect">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A5FC4E6E-ACE2-4BE5-B663-9DC832F5203C}"/>
              </a:ext>
            </a:extLst>
          </p:cNvPr>
          <p:cNvSpPr/>
          <p:nvPr userDrawn="1"/>
        </p:nvSpPr>
        <p:spPr>
          <a:xfrm>
            <a:off x="0" y="0"/>
            <a:ext cx="9144000" cy="2247714"/>
          </a:xfrm>
          <a:prstGeom prst="rect">
            <a:avLst/>
          </a:prstGeom>
          <a:solidFill>
            <a:srgbClr val="00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30AFA7DD-2DC5-4F64-86B4-CDC76AAE198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31974" y="642024"/>
            <a:ext cx="4711700" cy="1174750"/>
          </a:xfrm>
          <a:prstGeom prst="rect">
            <a:avLst/>
          </a:prstGeom>
        </p:spPr>
      </p:pic>
      <p:pic>
        <p:nvPicPr>
          <p:cNvPr id="11" name="Picture 10">
            <a:extLst>
              <a:ext uri="{FF2B5EF4-FFF2-40B4-BE49-F238E27FC236}">
                <a16:creationId xmlns:a16="http://schemas.microsoft.com/office/drawing/2014/main" id="{27D84D50-EA34-40E1-985E-E8D3090790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802"/>
          <a:stretch/>
        </p:blipFill>
        <p:spPr>
          <a:xfrm>
            <a:off x="-2228" y="2247714"/>
            <a:ext cx="2618390" cy="1968300"/>
          </a:xfrm>
          <a:prstGeom prst="rect">
            <a:avLst/>
          </a:prstGeom>
        </p:spPr>
      </p:pic>
    </p:spTree>
    <p:extLst>
      <p:ext uri="{BB962C8B-B14F-4D97-AF65-F5344CB8AC3E}">
        <p14:creationId xmlns:p14="http://schemas.microsoft.com/office/powerpoint/2010/main" val="311645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4A7D-B1E8-409D-9BCE-B2750C77A7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DCF678-FDBD-4A11-B77E-F9D5F7C055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F4783B-A7E8-4FBA-A408-144C02FF46DC}"/>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5" name="Footer Placeholder 4">
            <a:extLst>
              <a:ext uri="{FF2B5EF4-FFF2-40B4-BE49-F238E27FC236}">
                <a16:creationId xmlns:a16="http://schemas.microsoft.com/office/drawing/2014/main" id="{1332D533-5B6F-431B-A1DD-B73945CD6D37}"/>
              </a:ext>
            </a:extLst>
          </p:cNvPr>
          <p:cNvSpPr>
            <a:spLocks noGrp="1"/>
          </p:cNvSpPr>
          <p:nvPr>
            <p:ph type="ftr" sz="quarter" idx="11"/>
          </p:nvPr>
        </p:nvSpPr>
        <p:spPr/>
        <p:txBody>
          <a:bodyPr/>
          <a:lstStyle/>
          <a:p>
            <a:r>
              <a:rPr lang="en-GB"/>
              <a:t>Example event or project title here</a:t>
            </a:r>
          </a:p>
        </p:txBody>
      </p:sp>
      <p:sp>
        <p:nvSpPr>
          <p:cNvPr id="6" name="Slide Number Placeholder 5">
            <a:extLst>
              <a:ext uri="{FF2B5EF4-FFF2-40B4-BE49-F238E27FC236}">
                <a16:creationId xmlns:a16="http://schemas.microsoft.com/office/drawing/2014/main" id="{549D36C3-E38F-4E2D-930D-DCDE80D7C6E3}"/>
              </a:ext>
            </a:extLst>
          </p:cNvPr>
          <p:cNvSpPr>
            <a:spLocks noGrp="1"/>
          </p:cNvSpPr>
          <p:nvPr>
            <p:ph type="sldNum" sz="quarter" idx="12"/>
          </p:nvPr>
        </p:nvSpPr>
        <p:spPr/>
        <p:txBody>
          <a:bodyPr/>
          <a:lstStyle/>
          <a:p>
            <a:fld id="{00F7AB9C-F4B1-4E48-96F2-F3B4ED456943}" type="slidenum">
              <a:rPr lang="en-GB" smtClean="0"/>
              <a:t>‹#›</a:t>
            </a:fld>
            <a:endParaRPr lang="en-GB"/>
          </a:p>
        </p:txBody>
      </p:sp>
    </p:spTree>
    <p:extLst>
      <p:ext uri="{BB962C8B-B14F-4D97-AF65-F5344CB8AC3E}">
        <p14:creationId xmlns:p14="http://schemas.microsoft.com/office/powerpoint/2010/main" val="249609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BA1F7-C128-46A9-95C2-9D47F8510D0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D9DC53-F03A-411C-B269-0A1D322C16E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E5BBAB-1293-4229-A277-5D6BBE4220CF}"/>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5" name="Footer Placeholder 4">
            <a:extLst>
              <a:ext uri="{FF2B5EF4-FFF2-40B4-BE49-F238E27FC236}">
                <a16:creationId xmlns:a16="http://schemas.microsoft.com/office/drawing/2014/main" id="{8C932309-8A87-4911-93B1-9BF509886424}"/>
              </a:ext>
            </a:extLst>
          </p:cNvPr>
          <p:cNvSpPr>
            <a:spLocks noGrp="1"/>
          </p:cNvSpPr>
          <p:nvPr>
            <p:ph type="ftr" sz="quarter" idx="11"/>
          </p:nvPr>
        </p:nvSpPr>
        <p:spPr/>
        <p:txBody>
          <a:bodyPr/>
          <a:lstStyle/>
          <a:p>
            <a:r>
              <a:rPr lang="en-GB"/>
              <a:t>Example event or project title here</a:t>
            </a:r>
          </a:p>
        </p:txBody>
      </p:sp>
      <p:sp>
        <p:nvSpPr>
          <p:cNvPr id="6" name="Slide Number Placeholder 5">
            <a:extLst>
              <a:ext uri="{FF2B5EF4-FFF2-40B4-BE49-F238E27FC236}">
                <a16:creationId xmlns:a16="http://schemas.microsoft.com/office/drawing/2014/main" id="{39E5F6FD-43B0-4E64-B3EA-64ADAEBE139F}"/>
              </a:ext>
            </a:extLst>
          </p:cNvPr>
          <p:cNvSpPr>
            <a:spLocks noGrp="1"/>
          </p:cNvSpPr>
          <p:nvPr>
            <p:ph type="sldNum" sz="quarter" idx="12"/>
          </p:nvPr>
        </p:nvSpPr>
        <p:spPr/>
        <p:txBody>
          <a:bodyPr/>
          <a:lstStyle/>
          <a:p>
            <a:fld id="{00F7AB9C-F4B1-4E48-96F2-F3B4ED456943}" type="slidenum">
              <a:rPr lang="en-GB" smtClean="0"/>
              <a:t>‹#›</a:t>
            </a:fld>
            <a:endParaRPr lang="en-GB"/>
          </a:p>
        </p:txBody>
      </p:sp>
    </p:spTree>
    <p:extLst>
      <p:ext uri="{BB962C8B-B14F-4D97-AF65-F5344CB8AC3E}">
        <p14:creationId xmlns:p14="http://schemas.microsoft.com/office/powerpoint/2010/main" val="2298212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349532"/>
            <a:ext cx="7355159" cy="634595"/>
          </a:xfrm>
        </p:spPr>
        <p:txBody>
          <a:bodyPr anchor="t" anchorCtr="0">
            <a:normAutofit/>
          </a:bodyPr>
          <a:lstStyle>
            <a:lvl1pPr algn="l">
              <a:defRPr sz="2700" b="1" i="0">
                <a:solidFill>
                  <a:srgbClr val="00A0D3"/>
                </a:solidFill>
                <a:latin typeface="Source Sans Pro" panose="020B0503030403020204" pitchFamily="34" charset="77"/>
                <a:ea typeface="Source Sans Pro" panose="020B0503030403020204" pitchFamily="34" charset="77"/>
                <a:cs typeface="Arial" charset="0"/>
              </a:defRPr>
            </a:lvl1pPr>
          </a:lstStyle>
          <a:p>
            <a:r>
              <a:rPr lang="en-US"/>
              <a:t>Click to edit Master title style</a:t>
            </a:r>
            <a:endParaRPr lang="en-GB"/>
          </a:p>
        </p:txBody>
      </p:sp>
      <p:sp>
        <p:nvSpPr>
          <p:cNvPr id="3" name="Content Placeholder 2"/>
          <p:cNvSpPr>
            <a:spLocks noGrp="1"/>
          </p:cNvSpPr>
          <p:nvPr>
            <p:ph idx="1" hasCustomPrompt="1"/>
          </p:nvPr>
        </p:nvSpPr>
        <p:spPr>
          <a:xfrm>
            <a:off x="457202" y="1200151"/>
            <a:ext cx="4330823" cy="2937272"/>
          </a:xfrm>
        </p:spPr>
        <p:txBody>
          <a:bodyPr>
            <a:noAutofit/>
          </a:bodyPr>
          <a:lstStyle>
            <a:lvl1pPr>
              <a:buClr>
                <a:srgbClr val="D8117D"/>
              </a:buClr>
              <a:defRPr sz="1500" b="0" i="0">
                <a:solidFill>
                  <a:srgbClr val="5F7E7C"/>
                </a:solidFill>
                <a:latin typeface="Source Sans Pro" panose="020B0503030403020204" pitchFamily="34" charset="77"/>
                <a:ea typeface="Source Sans Pro" panose="020B0503030403020204" pitchFamily="34" charset="77"/>
                <a:cs typeface="Arial" charset="0"/>
              </a:defRPr>
            </a:lvl1pPr>
            <a:lvl2pPr>
              <a:defRPr sz="1350" b="0" i="0">
                <a:solidFill>
                  <a:srgbClr val="5F7E7C"/>
                </a:solidFill>
                <a:latin typeface="Source Sans Pro" panose="020B0503030403020204" pitchFamily="34" charset="77"/>
                <a:ea typeface="Source Sans Pro" panose="020B0503030403020204" pitchFamily="34" charset="77"/>
                <a:cs typeface="Arial" charset="0"/>
              </a:defRPr>
            </a:lvl2pPr>
            <a:lvl3pPr>
              <a:defRPr sz="1200" b="0" i="0">
                <a:solidFill>
                  <a:srgbClr val="5F7E7C"/>
                </a:solidFill>
                <a:latin typeface="Source Sans Pro" panose="020B0503030403020204" pitchFamily="34" charset="77"/>
                <a:ea typeface="Source Sans Pro" panose="020B0503030403020204" pitchFamily="34" charset="77"/>
                <a:cs typeface="Arial" charset="0"/>
              </a:defRPr>
            </a:lvl3pPr>
            <a:lvl4pPr>
              <a:defRPr sz="1050" b="0" i="0">
                <a:solidFill>
                  <a:srgbClr val="5F7E7C"/>
                </a:solidFill>
                <a:latin typeface="Source Sans Pro" panose="020B0503030403020204" pitchFamily="34" charset="77"/>
                <a:ea typeface="Source Sans Pro" panose="020B0503030403020204" pitchFamily="34" charset="77"/>
                <a:cs typeface="Arial" charset="0"/>
              </a:defRPr>
            </a:lvl4pPr>
            <a:lvl5pPr>
              <a:defRPr sz="900" b="0" i="0">
                <a:solidFill>
                  <a:srgbClr val="5F7E7C"/>
                </a:solidFill>
                <a:latin typeface="Source Sans Pro" panose="020B0503030403020204" pitchFamily="34" charset="77"/>
                <a:ea typeface="Source Sans Pro" panose="020B0503030403020204" pitchFamily="34" charset="77"/>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lvl1pPr>
              <a:defRPr sz="788" b="0" i="0">
                <a:solidFill>
                  <a:srgbClr val="00A0D3"/>
                </a:solidFill>
                <a:latin typeface="Source Sans Pro" panose="020B0503030403020204" pitchFamily="34" charset="77"/>
                <a:ea typeface="Source Sans Pro" panose="020B0503030403020204" pitchFamily="34" charset="77"/>
                <a:cs typeface="Arial" charset="0"/>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sz="900" b="0" i="0">
                <a:latin typeface="Source Sans Pro" panose="020B0503030403020204" pitchFamily="34" charset="77"/>
                <a:ea typeface="Source Sans Pro" panose="020B0503030403020204" pitchFamily="34" charset="77"/>
                <a:cs typeface="Sana" pitchFamily="2" charset="-78"/>
              </a:defRPr>
            </a:lvl1pPr>
          </a:lstStyle>
          <a:p>
            <a:fld id="{00F7AB9C-F4B1-4E48-96F2-F3B4ED456943}" type="slidenum">
              <a:rPr lang="en-GB" smtClean="0"/>
              <a:pPr/>
              <a:t>‹#›</a:t>
            </a:fld>
            <a:endParaRPr lang="en-GB"/>
          </a:p>
        </p:txBody>
      </p:sp>
      <p:sp>
        <p:nvSpPr>
          <p:cNvPr id="7" name="Picture Placeholder 6">
            <a:extLst>
              <a:ext uri="{FF2B5EF4-FFF2-40B4-BE49-F238E27FC236}">
                <a16:creationId xmlns:a16="http://schemas.microsoft.com/office/drawing/2014/main" id="{CD7002DA-31EF-1349-B3F4-9214604CD40C}"/>
              </a:ext>
            </a:extLst>
          </p:cNvPr>
          <p:cNvSpPr>
            <a:spLocks noGrp="1"/>
          </p:cNvSpPr>
          <p:nvPr>
            <p:ph type="pic" sz="quarter" idx="13"/>
          </p:nvPr>
        </p:nvSpPr>
        <p:spPr>
          <a:xfrm>
            <a:off x="5423605" y="1383618"/>
            <a:ext cx="3263197" cy="2447399"/>
          </a:xfrm>
          <a:solidFill>
            <a:srgbClr val="D8117D"/>
          </a:solidFill>
          <a:ln w="25400">
            <a:noFill/>
          </a:ln>
        </p:spPr>
        <p:txBody>
          <a:bodyPr/>
          <a:lstStyle>
            <a:lvl1pPr marL="0" indent="0">
              <a:buNone/>
              <a:defRPr/>
            </a:lvl1pPr>
          </a:lstStyle>
          <a:p>
            <a:endParaRPr lang="en-US"/>
          </a:p>
        </p:txBody>
      </p:sp>
      <p:sp>
        <p:nvSpPr>
          <p:cNvPr id="9" name="Text Placeholder 8">
            <a:extLst>
              <a:ext uri="{FF2B5EF4-FFF2-40B4-BE49-F238E27FC236}">
                <a16:creationId xmlns:a16="http://schemas.microsoft.com/office/drawing/2014/main" id="{314E9861-5E71-D245-B87E-9E2802C4769D}"/>
              </a:ext>
            </a:extLst>
          </p:cNvPr>
          <p:cNvSpPr>
            <a:spLocks noGrp="1"/>
          </p:cNvSpPr>
          <p:nvPr>
            <p:ph type="body" idx="14"/>
          </p:nvPr>
        </p:nvSpPr>
        <p:spPr>
          <a:xfrm>
            <a:off x="5422900" y="3831431"/>
            <a:ext cx="3263900" cy="305991"/>
          </a:xfrm>
        </p:spPr>
        <p:txBody>
          <a:bodyPr>
            <a:noAutofit/>
          </a:bodyPr>
          <a:lstStyle>
            <a:lvl1pPr marL="0" indent="0">
              <a:buNone/>
              <a:defRPr sz="750">
                <a:solidFill>
                  <a:srgbClr val="2F5496"/>
                </a:solidFill>
              </a:defRPr>
            </a:lvl1pPr>
            <a:lvl2pPr marL="408151" indent="0">
              <a:buNone/>
              <a:defRPr sz="750"/>
            </a:lvl2pPr>
            <a:lvl3pPr marL="816302" indent="0">
              <a:buNone/>
              <a:defRPr sz="750"/>
            </a:lvl3pPr>
            <a:lvl4pPr marL="1224455" indent="0">
              <a:buNone/>
              <a:defRPr sz="750"/>
            </a:lvl4pPr>
            <a:lvl5pPr marL="1632605" indent="0">
              <a:buNone/>
              <a:defRPr sz="750"/>
            </a:lvl5pPr>
          </a:lstStyle>
          <a:p>
            <a:pPr lvl="0"/>
            <a:r>
              <a:rPr lang="en-US"/>
              <a:t>Edit Master text styles</a:t>
            </a:r>
          </a:p>
        </p:txBody>
      </p:sp>
    </p:spTree>
    <p:extLst>
      <p:ext uri="{BB962C8B-B14F-4D97-AF65-F5344CB8AC3E}">
        <p14:creationId xmlns:p14="http://schemas.microsoft.com/office/powerpoint/2010/main" val="212446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349532"/>
            <a:ext cx="7139135" cy="850205"/>
          </a:xfrm>
        </p:spPr>
        <p:txBody>
          <a:bodyPr anchor="t" anchorCtr="0">
            <a:normAutofit/>
          </a:bodyPr>
          <a:lstStyle>
            <a:lvl1pPr algn="l">
              <a:defRPr sz="2700" b="1" i="0">
                <a:solidFill>
                  <a:srgbClr val="00A0D3"/>
                </a:solidFill>
                <a:latin typeface="Source Sans Pro" panose="020B0503030403020204" pitchFamily="34" charset="77"/>
                <a:ea typeface="Source Sans Pro" panose="020B0503030403020204" pitchFamily="34" charset="77"/>
                <a:cs typeface="Arial" charset="0"/>
              </a:defRPr>
            </a:lvl1pPr>
          </a:lstStyle>
          <a:p>
            <a:r>
              <a:rPr lang="en-US"/>
              <a:t>Click to edit Master title style</a:t>
            </a:r>
            <a:endParaRPr lang="en-GB"/>
          </a:p>
        </p:txBody>
      </p:sp>
      <p:sp>
        <p:nvSpPr>
          <p:cNvPr id="3" name="Content Placeholder 2"/>
          <p:cNvSpPr>
            <a:spLocks noGrp="1"/>
          </p:cNvSpPr>
          <p:nvPr>
            <p:ph idx="1" hasCustomPrompt="1"/>
          </p:nvPr>
        </p:nvSpPr>
        <p:spPr>
          <a:xfrm>
            <a:off x="457202" y="1200151"/>
            <a:ext cx="4330823" cy="2829761"/>
          </a:xfrm>
        </p:spPr>
        <p:txBody>
          <a:bodyPr>
            <a:noAutofit/>
          </a:bodyPr>
          <a:lstStyle>
            <a:lvl1pPr marL="306113" indent="-306113">
              <a:buClr>
                <a:srgbClr val="D8117D"/>
              </a:buClr>
              <a:buFont typeface="Wingdings" pitchFamily="2" charset="2"/>
              <a:buChar char="§"/>
              <a:defRPr sz="1500" b="0" i="0">
                <a:solidFill>
                  <a:srgbClr val="5F7E7C"/>
                </a:solidFill>
                <a:latin typeface="Source Sans Pro" panose="020B0503030403020204" pitchFamily="34" charset="77"/>
                <a:ea typeface="Source Sans Pro" panose="020B0503030403020204" pitchFamily="34" charset="77"/>
                <a:cs typeface="Arial" charset="0"/>
              </a:defRPr>
            </a:lvl1pPr>
            <a:lvl2pPr marL="663245" indent="-255095">
              <a:buFont typeface="Wingdings" pitchFamily="2" charset="2"/>
              <a:buChar char="§"/>
              <a:defRPr sz="1350" b="0" i="0">
                <a:solidFill>
                  <a:srgbClr val="5F7E7C"/>
                </a:solidFill>
                <a:latin typeface="Source Sans Pro" panose="020B0503030403020204" pitchFamily="34" charset="77"/>
                <a:ea typeface="Source Sans Pro" panose="020B0503030403020204" pitchFamily="34" charset="77"/>
                <a:cs typeface="Arial" charset="0"/>
              </a:defRPr>
            </a:lvl2pPr>
            <a:lvl3pPr marL="1020377" indent="-204075">
              <a:buFont typeface="Wingdings" pitchFamily="2" charset="2"/>
              <a:buChar char="§"/>
              <a:defRPr sz="1200" b="0" i="0">
                <a:solidFill>
                  <a:srgbClr val="5F7E7C"/>
                </a:solidFill>
                <a:latin typeface="Source Sans Pro" panose="020B0503030403020204" pitchFamily="34" charset="77"/>
                <a:ea typeface="Source Sans Pro" panose="020B0503030403020204" pitchFamily="34" charset="77"/>
                <a:cs typeface="Arial" charset="0"/>
              </a:defRPr>
            </a:lvl3pPr>
            <a:lvl4pPr marL="1428530" indent="-204075">
              <a:buFont typeface="Wingdings" pitchFamily="2" charset="2"/>
              <a:buChar char="§"/>
              <a:defRPr sz="1050" b="0" i="0">
                <a:solidFill>
                  <a:srgbClr val="5F7E7C"/>
                </a:solidFill>
                <a:latin typeface="Source Sans Pro" panose="020B0503030403020204" pitchFamily="34" charset="77"/>
                <a:ea typeface="Source Sans Pro" panose="020B0503030403020204" pitchFamily="34" charset="77"/>
                <a:cs typeface="Arial" charset="0"/>
              </a:defRPr>
            </a:lvl4pPr>
            <a:lvl5pPr marL="1836680" indent="-204075">
              <a:buFont typeface="Wingdings" pitchFamily="2" charset="2"/>
              <a:buChar char="§"/>
              <a:defRPr sz="900" b="0" i="0">
                <a:solidFill>
                  <a:srgbClr val="5F7E7C"/>
                </a:solidFill>
                <a:latin typeface="Source Sans Pro" panose="020B0503030403020204" pitchFamily="34" charset="77"/>
                <a:ea typeface="Source Sans Pro" panose="020B0503030403020204" pitchFamily="34" charset="77"/>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lvl1pPr>
              <a:defRPr sz="788" b="0" i="0">
                <a:solidFill>
                  <a:srgbClr val="00A0D3"/>
                </a:solidFill>
                <a:latin typeface="Source Sans Pro" panose="020B0503030403020204" pitchFamily="34" charset="77"/>
                <a:ea typeface="Source Sans Pro" panose="020B0503030403020204" pitchFamily="34" charset="77"/>
                <a:cs typeface="Arial" charset="0"/>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sz="900" b="0" i="0">
                <a:latin typeface="Source Sans Pro" panose="020B0503030403020204" pitchFamily="34" charset="77"/>
                <a:ea typeface="Source Sans Pro" panose="020B0503030403020204" pitchFamily="34" charset="77"/>
                <a:cs typeface="Sana" pitchFamily="2" charset="-78"/>
              </a:defRPr>
            </a:lvl1pPr>
          </a:lstStyle>
          <a:p>
            <a:fld id="{00F7AB9C-F4B1-4E48-96F2-F3B4ED456943}" type="slidenum">
              <a:rPr lang="en-GB" smtClean="0"/>
              <a:pPr/>
              <a:t>‹#›</a:t>
            </a:fld>
            <a:endParaRPr lang="en-GB"/>
          </a:p>
        </p:txBody>
      </p:sp>
      <p:sp>
        <p:nvSpPr>
          <p:cNvPr id="7" name="Picture Placeholder 6">
            <a:extLst>
              <a:ext uri="{FF2B5EF4-FFF2-40B4-BE49-F238E27FC236}">
                <a16:creationId xmlns:a16="http://schemas.microsoft.com/office/drawing/2014/main" id="{CD7002DA-31EF-1349-B3F4-9214604CD40C}"/>
              </a:ext>
            </a:extLst>
          </p:cNvPr>
          <p:cNvSpPr>
            <a:spLocks noGrp="1"/>
          </p:cNvSpPr>
          <p:nvPr>
            <p:ph type="pic" sz="quarter" idx="13"/>
          </p:nvPr>
        </p:nvSpPr>
        <p:spPr>
          <a:xfrm>
            <a:off x="5423605" y="1383618"/>
            <a:ext cx="3263197" cy="2447399"/>
          </a:xfrm>
          <a:solidFill>
            <a:srgbClr val="00A0D3"/>
          </a:solidFill>
          <a:ln w="25400">
            <a:noFill/>
          </a:ln>
        </p:spPr>
        <p:txBody>
          <a:bodyPr/>
          <a:lstStyle>
            <a:lvl1pPr marL="0" indent="0">
              <a:buNone/>
              <a:defRPr/>
            </a:lvl1pPr>
          </a:lstStyle>
          <a:p>
            <a:endParaRPr lang="en-US"/>
          </a:p>
        </p:txBody>
      </p:sp>
      <p:sp>
        <p:nvSpPr>
          <p:cNvPr id="9" name="Text Placeholder 8">
            <a:extLst>
              <a:ext uri="{FF2B5EF4-FFF2-40B4-BE49-F238E27FC236}">
                <a16:creationId xmlns:a16="http://schemas.microsoft.com/office/drawing/2014/main" id="{314E9861-5E71-D245-B87E-9E2802C4769D}"/>
              </a:ext>
            </a:extLst>
          </p:cNvPr>
          <p:cNvSpPr>
            <a:spLocks noGrp="1"/>
          </p:cNvSpPr>
          <p:nvPr>
            <p:ph type="body" idx="14"/>
          </p:nvPr>
        </p:nvSpPr>
        <p:spPr>
          <a:xfrm>
            <a:off x="5422900" y="3831431"/>
            <a:ext cx="3263900" cy="305991"/>
          </a:xfrm>
        </p:spPr>
        <p:txBody>
          <a:bodyPr>
            <a:noAutofit/>
          </a:bodyPr>
          <a:lstStyle>
            <a:lvl1pPr marL="0" indent="0">
              <a:buNone/>
              <a:defRPr sz="750">
                <a:solidFill>
                  <a:srgbClr val="D8117D"/>
                </a:solidFill>
              </a:defRPr>
            </a:lvl1pPr>
            <a:lvl2pPr marL="408151" indent="0">
              <a:buNone/>
              <a:defRPr sz="750"/>
            </a:lvl2pPr>
            <a:lvl3pPr marL="816302" indent="0">
              <a:buNone/>
              <a:defRPr sz="750"/>
            </a:lvl3pPr>
            <a:lvl4pPr marL="1224455" indent="0">
              <a:buNone/>
              <a:defRPr sz="750"/>
            </a:lvl4pPr>
            <a:lvl5pPr marL="1632605" indent="0">
              <a:buNone/>
              <a:defRPr sz="750"/>
            </a:lvl5pPr>
          </a:lstStyle>
          <a:p>
            <a:pPr lvl="0"/>
            <a:r>
              <a:rPr lang="en-US"/>
              <a:t>Edit Master text styles</a:t>
            </a:r>
          </a:p>
        </p:txBody>
      </p:sp>
    </p:spTree>
    <p:extLst>
      <p:ext uri="{BB962C8B-B14F-4D97-AF65-F5344CB8AC3E}">
        <p14:creationId xmlns:p14="http://schemas.microsoft.com/office/powerpoint/2010/main" val="262640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9144000" cy="4191929"/>
          </a:xfrm>
          <a:prstGeom prst="rect">
            <a:avLst/>
          </a:prstGeom>
          <a:solidFill>
            <a:srgbClr val="0A4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467544" y="2641544"/>
            <a:ext cx="8064896" cy="454707"/>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3" name="Text Placeholder 2"/>
          <p:cNvSpPr>
            <a:spLocks noGrp="1"/>
          </p:cNvSpPr>
          <p:nvPr>
            <p:ph type="body" idx="1" hasCustomPrompt="1"/>
          </p:nvPr>
        </p:nvSpPr>
        <p:spPr>
          <a:xfrm>
            <a:off x="467544" y="3219822"/>
            <a:ext cx="8064896" cy="810090"/>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10" name="Picture Placeholder 6">
            <a:extLst>
              <a:ext uri="{FF2B5EF4-FFF2-40B4-BE49-F238E27FC236}">
                <a16:creationId xmlns:a16="http://schemas.microsoft.com/office/drawing/2014/main" id="{295F2095-0D75-8544-B79C-44E71F808CB4}"/>
              </a:ext>
            </a:extLst>
          </p:cNvPr>
          <p:cNvSpPr>
            <a:spLocks noGrp="1"/>
          </p:cNvSpPr>
          <p:nvPr>
            <p:ph type="pic" sz="quarter" idx="13"/>
          </p:nvPr>
        </p:nvSpPr>
        <p:spPr>
          <a:xfrm>
            <a:off x="464096" y="878070"/>
            <a:ext cx="1739484" cy="1556424"/>
          </a:xfrm>
          <a:solidFill>
            <a:schemeClr val="bg1"/>
          </a:solidFill>
          <a:ln w="25400">
            <a:noFill/>
          </a:ln>
        </p:spPr>
        <p:txBody>
          <a:bodyPr/>
          <a:lstStyle>
            <a:lvl1pPr marL="0" indent="0">
              <a:buNone/>
              <a:defRPr/>
            </a:lvl1pPr>
          </a:lstStyle>
          <a:p>
            <a:endParaRPr lang="en-US"/>
          </a:p>
        </p:txBody>
      </p:sp>
      <p:sp>
        <p:nvSpPr>
          <p:cNvPr id="11" name="Picture Placeholder 6">
            <a:extLst>
              <a:ext uri="{FF2B5EF4-FFF2-40B4-BE49-F238E27FC236}">
                <a16:creationId xmlns:a16="http://schemas.microsoft.com/office/drawing/2014/main" id="{26760007-DEB1-4A4C-9B81-8782CD7F4AB9}"/>
              </a:ext>
            </a:extLst>
          </p:cNvPr>
          <p:cNvSpPr>
            <a:spLocks noGrp="1"/>
          </p:cNvSpPr>
          <p:nvPr>
            <p:ph type="pic" sz="quarter" idx="14"/>
          </p:nvPr>
        </p:nvSpPr>
        <p:spPr>
          <a:xfrm>
            <a:off x="2430522" y="878070"/>
            <a:ext cx="1739484" cy="1556424"/>
          </a:xfrm>
          <a:solidFill>
            <a:schemeClr val="bg1"/>
          </a:solidFill>
          <a:ln w="25400">
            <a:noFill/>
          </a:ln>
        </p:spPr>
        <p:txBody>
          <a:bodyPr/>
          <a:lstStyle>
            <a:lvl1pPr marL="0" indent="0">
              <a:buNone/>
              <a:defRPr/>
            </a:lvl1pPr>
          </a:lstStyle>
          <a:p>
            <a:endParaRPr lang="en-US"/>
          </a:p>
        </p:txBody>
      </p:sp>
      <p:sp>
        <p:nvSpPr>
          <p:cNvPr id="12" name="Picture Placeholder 6">
            <a:extLst>
              <a:ext uri="{FF2B5EF4-FFF2-40B4-BE49-F238E27FC236}">
                <a16:creationId xmlns:a16="http://schemas.microsoft.com/office/drawing/2014/main" id="{D57D0AA6-9475-CE47-8F15-0BC4D6F8D818}"/>
              </a:ext>
            </a:extLst>
          </p:cNvPr>
          <p:cNvSpPr>
            <a:spLocks noGrp="1"/>
          </p:cNvSpPr>
          <p:nvPr>
            <p:ph type="pic" sz="quarter" idx="15"/>
          </p:nvPr>
        </p:nvSpPr>
        <p:spPr>
          <a:xfrm>
            <a:off x="4406076" y="878070"/>
            <a:ext cx="1739484" cy="1556424"/>
          </a:xfrm>
          <a:solidFill>
            <a:schemeClr val="bg1"/>
          </a:solidFill>
          <a:ln w="25400">
            <a:noFill/>
          </a:ln>
        </p:spPr>
        <p:txBody>
          <a:bodyPr/>
          <a:lstStyle>
            <a:lvl1pPr marL="0" indent="0">
              <a:buNone/>
              <a:defRPr/>
            </a:lvl1pPr>
          </a:lstStyle>
          <a:p>
            <a:endParaRPr lang="en-US"/>
          </a:p>
        </p:txBody>
      </p:sp>
      <p:sp>
        <p:nvSpPr>
          <p:cNvPr id="13" name="Picture Placeholder 6">
            <a:extLst>
              <a:ext uri="{FF2B5EF4-FFF2-40B4-BE49-F238E27FC236}">
                <a16:creationId xmlns:a16="http://schemas.microsoft.com/office/drawing/2014/main" id="{2BD056F8-E125-EB4D-9B7D-C1156DD852B2}"/>
              </a:ext>
            </a:extLst>
          </p:cNvPr>
          <p:cNvSpPr>
            <a:spLocks noGrp="1"/>
          </p:cNvSpPr>
          <p:nvPr>
            <p:ph type="pic" sz="quarter" idx="16"/>
          </p:nvPr>
        </p:nvSpPr>
        <p:spPr>
          <a:xfrm>
            <a:off x="6372201" y="878070"/>
            <a:ext cx="1739484" cy="1556424"/>
          </a:xfrm>
          <a:solidFill>
            <a:schemeClr val="bg1"/>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2975429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8" name="Rectangle 7"/>
          <p:cNvSpPr/>
          <p:nvPr userDrawn="1"/>
        </p:nvSpPr>
        <p:spPr>
          <a:xfrm>
            <a:off x="0" y="0"/>
            <a:ext cx="9144000" cy="4191929"/>
          </a:xfrm>
          <a:prstGeom prst="rect">
            <a:avLst/>
          </a:prstGeom>
          <a:solidFill>
            <a:srgbClr val="00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7" name="Title 1">
            <a:extLst>
              <a:ext uri="{FF2B5EF4-FFF2-40B4-BE49-F238E27FC236}">
                <a16:creationId xmlns:a16="http://schemas.microsoft.com/office/drawing/2014/main" id="{7F942307-2F51-4844-86DF-7346FB7DC612}"/>
              </a:ext>
            </a:extLst>
          </p:cNvPr>
          <p:cNvSpPr>
            <a:spLocks noGrp="1"/>
          </p:cNvSpPr>
          <p:nvPr>
            <p:ph type="title"/>
          </p:nvPr>
        </p:nvSpPr>
        <p:spPr>
          <a:xfrm>
            <a:off x="467544" y="2641544"/>
            <a:ext cx="8064896" cy="454707"/>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7F70CAF3-2A03-A748-AAFE-3FEB5CE31791}"/>
              </a:ext>
            </a:extLst>
          </p:cNvPr>
          <p:cNvSpPr>
            <a:spLocks noGrp="1"/>
          </p:cNvSpPr>
          <p:nvPr>
            <p:ph type="body" idx="1" hasCustomPrompt="1"/>
          </p:nvPr>
        </p:nvSpPr>
        <p:spPr>
          <a:xfrm>
            <a:off x="467544" y="3219822"/>
            <a:ext cx="8064896" cy="810090"/>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13" name="Picture Placeholder 6">
            <a:extLst>
              <a:ext uri="{FF2B5EF4-FFF2-40B4-BE49-F238E27FC236}">
                <a16:creationId xmlns:a16="http://schemas.microsoft.com/office/drawing/2014/main" id="{A38A67EB-508B-DF4D-A05B-9887CD1F74B9}"/>
              </a:ext>
            </a:extLst>
          </p:cNvPr>
          <p:cNvSpPr>
            <a:spLocks noGrp="1"/>
          </p:cNvSpPr>
          <p:nvPr>
            <p:ph type="pic" sz="quarter" idx="13"/>
          </p:nvPr>
        </p:nvSpPr>
        <p:spPr>
          <a:xfrm>
            <a:off x="464096" y="878070"/>
            <a:ext cx="1739484" cy="1556424"/>
          </a:xfrm>
          <a:solidFill>
            <a:schemeClr val="bg1"/>
          </a:solidFill>
          <a:ln w="25400">
            <a:noFill/>
          </a:ln>
        </p:spPr>
        <p:txBody>
          <a:bodyPr/>
          <a:lstStyle>
            <a:lvl1pPr marL="0" indent="0">
              <a:buNone/>
              <a:defRPr/>
            </a:lvl1pPr>
          </a:lstStyle>
          <a:p>
            <a:endParaRPr lang="en-US"/>
          </a:p>
        </p:txBody>
      </p:sp>
      <p:sp>
        <p:nvSpPr>
          <p:cNvPr id="14" name="Picture Placeholder 6">
            <a:extLst>
              <a:ext uri="{FF2B5EF4-FFF2-40B4-BE49-F238E27FC236}">
                <a16:creationId xmlns:a16="http://schemas.microsoft.com/office/drawing/2014/main" id="{6B80C4BF-2FF4-BD4A-949B-0374A71E3CD7}"/>
              </a:ext>
            </a:extLst>
          </p:cNvPr>
          <p:cNvSpPr>
            <a:spLocks noGrp="1"/>
          </p:cNvSpPr>
          <p:nvPr>
            <p:ph type="pic" sz="quarter" idx="14"/>
          </p:nvPr>
        </p:nvSpPr>
        <p:spPr>
          <a:xfrm>
            <a:off x="2430522" y="878070"/>
            <a:ext cx="1739484" cy="1556424"/>
          </a:xfrm>
          <a:solidFill>
            <a:schemeClr val="bg1"/>
          </a:solidFill>
          <a:ln w="25400">
            <a:noFill/>
          </a:ln>
        </p:spPr>
        <p:txBody>
          <a:bodyPr/>
          <a:lstStyle>
            <a:lvl1pPr marL="0" indent="0">
              <a:buNone/>
              <a:defRPr/>
            </a:lvl1pPr>
          </a:lstStyle>
          <a:p>
            <a:endParaRPr lang="en-US"/>
          </a:p>
        </p:txBody>
      </p:sp>
      <p:sp>
        <p:nvSpPr>
          <p:cNvPr id="15" name="Picture Placeholder 6">
            <a:extLst>
              <a:ext uri="{FF2B5EF4-FFF2-40B4-BE49-F238E27FC236}">
                <a16:creationId xmlns:a16="http://schemas.microsoft.com/office/drawing/2014/main" id="{5167E5BF-F47A-4543-B39F-6D292D01B9ED}"/>
              </a:ext>
            </a:extLst>
          </p:cNvPr>
          <p:cNvSpPr>
            <a:spLocks noGrp="1"/>
          </p:cNvSpPr>
          <p:nvPr>
            <p:ph type="pic" sz="quarter" idx="15"/>
          </p:nvPr>
        </p:nvSpPr>
        <p:spPr>
          <a:xfrm>
            <a:off x="4406076" y="878070"/>
            <a:ext cx="1739484" cy="1556424"/>
          </a:xfrm>
          <a:solidFill>
            <a:schemeClr val="bg1"/>
          </a:solidFill>
          <a:ln w="25400">
            <a:noFill/>
          </a:ln>
        </p:spPr>
        <p:txBody>
          <a:bodyPr/>
          <a:lstStyle>
            <a:lvl1pPr marL="0" indent="0">
              <a:buNone/>
              <a:defRPr/>
            </a:lvl1pPr>
          </a:lstStyle>
          <a:p>
            <a:endParaRPr lang="en-US"/>
          </a:p>
        </p:txBody>
      </p:sp>
      <p:sp>
        <p:nvSpPr>
          <p:cNvPr id="16" name="Picture Placeholder 6">
            <a:extLst>
              <a:ext uri="{FF2B5EF4-FFF2-40B4-BE49-F238E27FC236}">
                <a16:creationId xmlns:a16="http://schemas.microsoft.com/office/drawing/2014/main" id="{D18437FB-DD33-4849-9101-6692C983C975}"/>
              </a:ext>
            </a:extLst>
          </p:cNvPr>
          <p:cNvSpPr>
            <a:spLocks noGrp="1"/>
          </p:cNvSpPr>
          <p:nvPr>
            <p:ph type="pic" sz="quarter" idx="16"/>
          </p:nvPr>
        </p:nvSpPr>
        <p:spPr>
          <a:xfrm>
            <a:off x="6372201" y="878070"/>
            <a:ext cx="1739484" cy="1556424"/>
          </a:xfrm>
          <a:solidFill>
            <a:schemeClr val="bg1"/>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293759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8" name="Rectangle 7"/>
          <p:cNvSpPr/>
          <p:nvPr userDrawn="1"/>
        </p:nvSpPr>
        <p:spPr>
          <a:xfrm>
            <a:off x="0" y="1"/>
            <a:ext cx="9144000" cy="4191929"/>
          </a:xfrm>
          <a:prstGeom prst="rect">
            <a:avLst/>
          </a:prstGeom>
          <a:solidFill>
            <a:srgbClr val="D31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7" name="Title 1">
            <a:extLst>
              <a:ext uri="{FF2B5EF4-FFF2-40B4-BE49-F238E27FC236}">
                <a16:creationId xmlns:a16="http://schemas.microsoft.com/office/drawing/2014/main" id="{04A663BA-033F-0547-90AA-F708EE2F323C}"/>
              </a:ext>
            </a:extLst>
          </p:cNvPr>
          <p:cNvSpPr>
            <a:spLocks noGrp="1"/>
          </p:cNvSpPr>
          <p:nvPr>
            <p:ph type="title"/>
          </p:nvPr>
        </p:nvSpPr>
        <p:spPr>
          <a:xfrm>
            <a:off x="467544" y="2641544"/>
            <a:ext cx="8064896" cy="454707"/>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2065A163-830B-0C44-83FF-BD423E702902}"/>
              </a:ext>
            </a:extLst>
          </p:cNvPr>
          <p:cNvSpPr>
            <a:spLocks noGrp="1"/>
          </p:cNvSpPr>
          <p:nvPr>
            <p:ph type="body" idx="1" hasCustomPrompt="1"/>
          </p:nvPr>
        </p:nvSpPr>
        <p:spPr>
          <a:xfrm>
            <a:off x="467544" y="3219822"/>
            <a:ext cx="8064896" cy="810090"/>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13" name="Picture Placeholder 6">
            <a:extLst>
              <a:ext uri="{FF2B5EF4-FFF2-40B4-BE49-F238E27FC236}">
                <a16:creationId xmlns:a16="http://schemas.microsoft.com/office/drawing/2014/main" id="{075B75FD-54E6-CF45-A5DD-5DE76BE08B61}"/>
              </a:ext>
            </a:extLst>
          </p:cNvPr>
          <p:cNvSpPr>
            <a:spLocks noGrp="1"/>
          </p:cNvSpPr>
          <p:nvPr>
            <p:ph type="pic" sz="quarter" idx="13"/>
          </p:nvPr>
        </p:nvSpPr>
        <p:spPr>
          <a:xfrm>
            <a:off x="464096" y="878070"/>
            <a:ext cx="1739484" cy="1556424"/>
          </a:xfrm>
          <a:solidFill>
            <a:schemeClr val="bg1"/>
          </a:solidFill>
          <a:ln w="25400">
            <a:noFill/>
          </a:ln>
        </p:spPr>
        <p:txBody>
          <a:bodyPr/>
          <a:lstStyle>
            <a:lvl1pPr marL="0" indent="0">
              <a:buNone/>
              <a:defRPr/>
            </a:lvl1pPr>
          </a:lstStyle>
          <a:p>
            <a:endParaRPr lang="en-US"/>
          </a:p>
        </p:txBody>
      </p:sp>
      <p:sp>
        <p:nvSpPr>
          <p:cNvPr id="14" name="Picture Placeholder 6">
            <a:extLst>
              <a:ext uri="{FF2B5EF4-FFF2-40B4-BE49-F238E27FC236}">
                <a16:creationId xmlns:a16="http://schemas.microsoft.com/office/drawing/2014/main" id="{90D6A93D-4FF8-4E46-83B7-58E477AAAD87}"/>
              </a:ext>
            </a:extLst>
          </p:cNvPr>
          <p:cNvSpPr>
            <a:spLocks noGrp="1"/>
          </p:cNvSpPr>
          <p:nvPr>
            <p:ph type="pic" sz="quarter" idx="14"/>
          </p:nvPr>
        </p:nvSpPr>
        <p:spPr>
          <a:xfrm>
            <a:off x="2430522" y="878070"/>
            <a:ext cx="1739484" cy="1556424"/>
          </a:xfrm>
          <a:solidFill>
            <a:schemeClr val="bg1"/>
          </a:solidFill>
          <a:ln w="25400">
            <a:noFill/>
          </a:ln>
        </p:spPr>
        <p:txBody>
          <a:bodyPr/>
          <a:lstStyle>
            <a:lvl1pPr marL="0" indent="0">
              <a:buNone/>
              <a:defRPr/>
            </a:lvl1pPr>
          </a:lstStyle>
          <a:p>
            <a:endParaRPr lang="en-US"/>
          </a:p>
        </p:txBody>
      </p:sp>
      <p:sp>
        <p:nvSpPr>
          <p:cNvPr id="15" name="Picture Placeholder 6">
            <a:extLst>
              <a:ext uri="{FF2B5EF4-FFF2-40B4-BE49-F238E27FC236}">
                <a16:creationId xmlns:a16="http://schemas.microsoft.com/office/drawing/2014/main" id="{E317C907-4A9D-9440-A084-17D295F7E06B}"/>
              </a:ext>
            </a:extLst>
          </p:cNvPr>
          <p:cNvSpPr>
            <a:spLocks noGrp="1"/>
          </p:cNvSpPr>
          <p:nvPr>
            <p:ph type="pic" sz="quarter" idx="15"/>
          </p:nvPr>
        </p:nvSpPr>
        <p:spPr>
          <a:xfrm>
            <a:off x="4406076" y="878070"/>
            <a:ext cx="1739484" cy="1556424"/>
          </a:xfrm>
          <a:solidFill>
            <a:schemeClr val="bg1"/>
          </a:solidFill>
          <a:ln w="25400">
            <a:noFill/>
          </a:ln>
        </p:spPr>
        <p:txBody>
          <a:bodyPr/>
          <a:lstStyle>
            <a:lvl1pPr marL="0" indent="0">
              <a:buNone/>
              <a:defRPr/>
            </a:lvl1pPr>
          </a:lstStyle>
          <a:p>
            <a:endParaRPr lang="en-US"/>
          </a:p>
        </p:txBody>
      </p:sp>
      <p:sp>
        <p:nvSpPr>
          <p:cNvPr id="16" name="Picture Placeholder 6">
            <a:extLst>
              <a:ext uri="{FF2B5EF4-FFF2-40B4-BE49-F238E27FC236}">
                <a16:creationId xmlns:a16="http://schemas.microsoft.com/office/drawing/2014/main" id="{FE6D66A9-C1FF-F347-97D8-A7C694204525}"/>
              </a:ext>
            </a:extLst>
          </p:cNvPr>
          <p:cNvSpPr>
            <a:spLocks noGrp="1"/>
          </p:cNvSpPr>
          <p:nvPr>
            <p:ph type="pic" sz="quarter" idx="16"/>
          </p:nvPr>
        </p:nvSpPr>
        <p:spPr>
          <a:xfrm>
            <a:off x="6372201" y="878070"/>
            <a:ext cx="1739484" cy="1556424"/>
          </a:xfrm>
          <a:solidFill>
            <a:schemeClr val="bg1"/>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471164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Rectangle 7"/>
          <p:cNvSpPr/>
          <p:nvPr userDrawn="1"/>
        </p:nvSpPr>
        <p:spPr>
          <a:xfrm>
            <a:off x="0" y="1"/>
            <a:ext cx="9144000" cy="4191929"/>
          </a:xfrm>
          <a:prstGeom prst="rect">
            <a:avLst/>
          </a:prstGeom>
          <a:solidFill>
            <a:srgbClr val="369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7" name="Title 1">
            <a:extLst>
              <a:ext uri="{FF2B5EF4-FFF2-40B4-BE49-F238E27FC236}">
                <a16:creationId xmlns:a16="http://schemas.microsoft.com/office/drawing/2014/main" id="{864B45DC-CCB9-D44A-BB6F-790833703A9C}"/>
              </a:ext>
            </a:extLst>
          </p:cNvPr>
          <p:cNvSpPr>
            <a:spLocks noGrp="1"/>
          </p:cNvSpPr>
          <p:nvPr>
            <p:ph type="title"/>
          </p:nvPr>
        </p:nvSpPr>
        <p:spPr>
          <a:xfrm>
            <a:off x="467544" y="2641544"/>
            <a:ext cx="8064896" cy="454707"/>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C07F5474-EB1E-1C49-8DFC-A89F8D9C3B55}"/>
              </a:ext>
            </a:extLst>
          </p:cNvPr>
          <p:cNvSpPr>
            <a:spLocks noGrp="1"/>
          </p:cNvSpPr>
          <p:nvPr>
            <p:ph type="body" idx="1" hasCustomPrompt="1"/>
          </p:nvPr>
        </p:nvSpPr>
        <p:spPr>
          <a:xfrm>
            <a:off x="467544" y="3219822"/>
            <a:ext cx="8064896" cy="810090"/>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13" name="Picture Placeholder 6">
            <a:extLst>
              <a:ext uri="{FF2B5EF4-FFF2-40B4-BE49-F238E27FC236}">
                <a16:creationId xmlns:a16="http://schemas.microsoft.com/office/drawing/2014/main" id="{AF042CEA-CFB4-C44A-B865-824BB7189F2C}"/>
              </a:ext>
            </a:extLst>
          </p:cNvPr>
          <p:cNvSpPr>
            <a:spLocks noGrp="1"/>
          </p:cNvSpPr>
          <p:nvPr>
            <p:ph type="pic" sz="quarter" idx="13"/>
          </p:nvPr>
        </p:nvSpPr>
        <p:spPr>
          <a:xfrm>
            <a:off x="464096" y="878070"/>
            <a:ext cx="1739484" cy="1556424"/>
          </a:xfrm>
          <a:solidFill>
            <a:schemeClr val="bg1"/>
          </a:solidFill>
          <a:ln w="25400">
            <a:noFill/>
          </a:ln>
        </p:spPr>
        <p:txBody>
          <a:bodyPr/>
          <a:lstStyle>
            <a:lvl1pPr marL="0" indent="0">
              <a:buNone/>
              <a:defRPr/>
            </a:lvl1pPr>
          </a:lstStyle>
          <a:p>
            <a:endParaRPr lang="en-US"/>
          </a:p>
        </p:txBody>
      </p:sp>
      <p:sp>
        <p:nvSpPr>
          <p:cNvPr id="14" name="Picture Placeholder 6">
            <a:extLst>
              <a:ext uri="{FF2B5EF4-FFF2-40B4-BE49-F238E27FC236}">
                <a16:creationId xmlns:a16="http://schemas.microsoft.com/office/drawing/2014/main" id="{B46977AA-9657-A747-A021-CD075591803C}"/>
              </a:ext>
            </a:extLst>
          </p:cNvPr>
          <p:cNvSpPr>
            <a:spLocks noGrp="1"/>
          </p:cNvSpPr>
          <p:nvPr>
            <p:ph type="pic" sz="quarter" idx="14"/>
          </p:nvPr>
        </p:nvSpPr>
        <p:spPr>
          <a:xfrm>
            <a:off x="2430522" y="878070"/>
            <a:ext cx="1739484" cy="1556424"/>
          </a:xfrm>
          <a:solidFill>
            <a:schemeClr val="bg1"/>
          </a:solidFill>
          <a:ln w="25400">
            <a:noFill/>
          </a:ln>
        </p:spPr>
        <p:txBody>
          <a:bodyPr/>
          <a:lstStyle>
            <a:lvl1pPr marL="0" indent="0">
              <a:buNone/>
              <a:defRPr/>
            </a:lvl1pPr>
          </a:lstStyle>
          <a:p>
            <a:endParaRPr lang="en-US"/>
          </a:p>
        </p:txBody>
      </p:sp>
      <p:sp>
        <p:nvSpPr>
          <p:cNvPr id="15" name="Picture Placeholder 6">
            <a:extLst>
              <a:ext uri="{FF2B5EF4-FFF2-40B4-BE49-F238E27FC236}">
                <a16:creationId xmlns:a16="http://schemas.microsoft.com/office/drawing/2014/main" id="{8E2DB4C3-AD63-1F45-B025-B4C8E1F751F7}"/>
              </a:ext>
            </a:extLst>
          </p:cNvPr>
          <p:cNvSpPr>
            <a:spLocks noGrp="1"/>
          </p:cNvSpPr>
          <p:nvPr>
            <p:ph type="pic" sz="quarter" idx="15"/>
          </p:nvPr>
        </p:nvSpPr>
        <p:spPr>
          <a:xfrm>
            <a:off x="4406076" y="878070"/>
            <a:ext cx="1739484" cy="1556424"/>
          </a:xfrm>
          <a:solidFill>
            <a:schemeClr val="bg1"/>
          </a:solidFill>
          <a:ln w="25400">
            <a:noFill/>
          </a:ln>
        </p:spPr>
        <p:txBody>
          <a:bodyPr/>
          <a:lstStyle>
            <a:lvl1pPr marL="0" indent="0">
              <a:buNone/>
              <a:defRPr/>
            </a:lvl1pPr>
          </a:lstStyle>
          <a:p>
            <a:endParaRPr lang="en-US"/>
          </a:p>
        </p:txBody>
      </p:sp>
      <p:sp>
        <p:nvSpPr>
          <p:cNvPr id="16" name="Picture Placeholder 6">
            <a:extLst>
              <a:ext uri="{FF2B5EF4-FFF2-40B4-BE49-F238E27FC236}">
                <a16:creationId xmlns:a16="http://schemas.microsoft.com/office/drawing/2014/main" id="{C87B66A2-3ACF-0A4E-84DC-F16FF66D5E12}"/>
              </a:ext>
            </a:extLst>
          </p:cNvPr>
          <p:cNvSpPr>
            <a:spLocks noGrp="1"/>
          </p:cNvSpPr>
          <p:nvPr>
            <p:ph type="pic" sz="quarter" idx="16"/>
          </p:nvPr>
        </p:nvSpPr>
        <p:spPr>
          <a:xfrm>
            <a:off x="6372201" y="878070"/>
            <a:ext cx="1739484" cy="1556424"/>
          </a:xfrm>
          <a:solidFill>
            <a:schemeClr val="bg1"/>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1157330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8" name="Rectangle 7"/>
          <p:cNvSpPr/>
          <p:nvPr userDrawn="1"/>
        </p:nvSpPr>
        <p:spPr>
          <a:xfrm>
            <a:off x="0" y="1"/>
            <a:ext cx="9144000" cy="4191929"/>
          </a:xfrm>
          <a:prstGeom prst="rect">
            <a:avLst/>
          </a:prstGeom>
          <a:solidFill>
            <a:srgbClr val="004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7" name="Title 1">
            <a:extLst>
              <a:ext uri="{FF2B5EF4-FFF2-40B4-BE49-F238E27FC236}">
                <a16:creationId xmlns:a16="http://schemas.microsoft.com/office/drawing/2014/main" id="{26B447F6-5DE2-5E4D-87F4-C86C6F75E17E}"/>
              </a:ext>
            </a:extLst>
          </p:cNvPr>
          <p:cNvSpPr>
            <a:spLocks noGrp="1"/>
          </p:cNvSpPr>
          <p:nvPr>
            <p:ph type="title"/>
          </p:nvPr>
        </p:nvSpPr>
        <p:spPr>
          <a:xfrm>
            <a:off x="467544" y="2641544"/>
            <a:ext cx="8064896" cy="454707"/>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6258D96D-2F1A-D042-9796-98B1AAF4022B}"/>
              </a:ext>
            </a:extLst>
          </p:cNvPr>
          <p:cNvSpPr>
            <a:spLocks noGrp="1"/>
          </p:cNvSpPr>
          <p:nvPr>
            <p:ph type="body" idx="1" hasCustomPrompt="1"/>
          </p:nvPr>
        </p:nvSpPr>
        <p:spPr>
          <a:xfrm>
            <a:off x="467544" y="3219822"/>
            <a:ext cx="8064896" cy="810090"/>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13" name="Picture Placeholder 6">
            <a:extLst>
              <a:ext uri="{FF2B5EF4-FFF2-40B4-BE49-F238E27FC236}">
                <a16:creationId xmlns:a16="http://schemas.microsoft.com/office/drawing/2014/main" id="{B3E6EB53-F4F3-FD4A-86EF-A37AD9921A7D}"/>
              </a:ext>
            </a:extLst>
          </p:cNvPr>
          <p:cNvSpPr>
            <a:spLocks noGrp="1"/>
          </p:cNvSpPr>
          <p:nvPr>
            <p:ph type="pic" sz="quarter" idx="13"/>
          </p:nvPr>
        </p:nvSpPr>
        <p:spPr>
          <a:xfrm>
            <a:off x="464096" y="878070"/>
            <a:ext cx="1739484" cy="1556424"/>
          </a:xfrm>
          <a:solidFill>
            <a:schemeClr val="bg1"/>
          </a:solidFill>
          <a:ln w="25400">
            <a:noFill/>
          </a:ln>
        </p:spPr>
        <p:txBody>
          <a:bodyPr/>
          <a:lstStyle>
            <a:lvl1pPr marL="0" indent="0">
              <a:buNone/>
              <a:defRPr/>
            </a:lvl1pPr>
          </a:lstStyle>
          <a:p>
            <a:endParaRPr lang="en-US"/>
          </a:p>
        </p:txBody>
      </p:sp>
      <p:sp>
        <p:nvSpPr>
          <p:cNvPr id="14" name="Picture Placeholder 6">
            <a:extLst>
              <a:ext uri="{FF2B5EF4-FFF2-40B4-BE49-F238E27FC236}">
                <a16:creationId xmlns:a16="http://schemas.microsoft.com/office/drawing/2014/main" id="{84EB8CDA-4336-C64B-A779-FD22FD685B37}"/>
              </a:ext>
            </a:extLst>
          </p:cNvPr>
          <p:cNvSpPr>
            <a:spLocks noGrp="1"/>
          </p:cNvSpPr>
          <p:nvPr>
            <p:ph type="pic" sz="quarter" idx="14"/>
          </p:nvPr>
        </p:nvSpPr>
        <p:spPr>
          <a:xfrm>
            <a:off x="2430522" y="878070"/>
            <a:ext cx="1739484" cy="1556424"/>
          </a:xfrm>
          <a:solidFill>
            <a:schemeClr val="bg1"/>
          </a:solidFill>
          <a:ln w="25400">
            <a:noFill/>
          </a:ln>
        </p:spPr>
        <p:txBody>
          <a:bodyPr/>
          <a:lstStyle>
            <a:lvl1pPr marL="0" indent="0">
              <a:buNone/>
              <a:defRPr/>
            </a:lvl1pPr>
          </a:lstStyle>
          <a:p>
            <a:endParaRPr lang="en-US"/>
          </a:p>
        </p:txBody>
      </p:sp>
      <p:sp>
        <p:nvSpPr>
          <p:cNvPr id="15" name="Picture Placeholder 6">
            <a:extLst>
              <a:ext uri="{FF2B5EF4-FFF2-40B4-BE49-F238E27FC236}">
                <a16:creationId xmlns:a16="http://schemas.microsoft.com/office/drawing/2014/main" id="{4B0EE6A2-DC27-3945-8B96-C1E1F88D0656}"/>
              </a:ext>
            </a:extLst>
          </p:cNvPr>
          <p:cNvSpPr>
            <a:spLocks noGrp="1"/>
          </p:cNvSpPr>
          <p:nvPr>
            <p:ph type="pic" sz="quarter" idx="15"/>
          </p:nvPr>
        </p:nvSpPr>
        <p:spPr>
          <a:xfrm>
            <a:off x="4406076" y="878070"/>
            <a:ext cx="1739484" cy="1556424"/>
          </a:xfrm>
          <a:solidFill>
            <a:schemeClr val="bg1"/>
          </a:solidFill>
          <a:ln w="25400">
            <a:noFill/>
          </a:ln>
        </p:spPr>
        <p:txBody>
          <a:bodyPr/>
          <a:lstStyle>
            <a:lvl1pPr marL="0" indent="0">
              <a:buNone/>
              <a:defRPr/>
            </a:lvl1pPr>
          </a:lstStyle>
          <a:p>
            <a:endParaRPr lang="en-US"/>
          </a:p>
        </p:txBody>
      </p:sp>
      <p:sp>
        <p:nvSpPr>
          <p:cNvPr id="16" name="Picture Placeholder 6">
            <a:extLst>
              <a:ext uri="{FF2B5EF4-FFF2-40B4-BE49-F238E27FC236}">
                <a16:creationId xmlns:a16="http://schemas.microsoft.com/office/drawing/2014/main" id="{D6B15642-94A3-844B-9CDE-79A98E5E91F2}"/>
              </a:ext>
            </a:extLst>
          </p:cNvPr>
          <p:cNvSpPr>
            <a:spLocks noGrp="1"/>
          </p:cNvSpPr>
          <p:nvPr>
            <p:ph type="pic" sz="quarter" idx="16"/>
          </p:nvPr>
        </p:nvSpPr>
        <p:spPr>
          <a:xfrm>
            <a:off x="6372201" y="878070"/>
            <a:ext cx="1739484" cy="1556424"/>
          </a:xfrm>
          <a:solidFill>
            <a:schemeClr val="bg1"/>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3807617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Rectangle 7"/>
          <p:cNvSpPr/>
          <p:nvPr userDrawn="1"/>
        </p:nvSpPr>
        <p:spPr>
          <a:xfrm>
            <a:off x="0" y="1"/>
            <a:ext cx="9144000" cy="4191929"/>
          </a:xfrm>
          <a:prstGeom prst="rect">
            <a:avLst/>
          </a:prstGeom>
          <a:solidFill>
            <a:srgbClr val="00A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7" name="Title 1">
            <a:extLst>
              <a:ext uri="{FF2B5EF4-FFF2-40B4-BE49-F238E27FC236}">
                <a16:creationId xmlns:a16="http://schemas.microsoft.com/office/drawing/2014/main" id="{57F72484-1026-2948-A420-13D56357D278}"/>
              </a:ext>
            </a:extLst>
          </p:cNvPr>
          <p:cNvSpPr>
            <a:spLocks noGrp="1"/>
          </p:cNvSpPr>
          <p:nvPr>
            <p:ph type="title"/>
          </p:nvPr>
        </p:nvSpPr>
        <p:spPr>
          <a:xfrm>
            <a:off x="467544" y="2641544"/>
            <a:ext cx="8064896" cy="454707"/>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1081B4DC-FD14-8346-80A7-06FC4629CE83}"/>
              </a:ext>
            </a:extLst>
          </p:cNvPr>
          <p:cNvSpPr>
            <a:spLocks noGrp="1"/>
          </p:cNvSpPr>
          <p:nvPr>
            <p:ph type="body" idx="1" hasCustomPrompt="1"/>
          </p:nvPr>
        </p:nvSpPr>
        <p:spPr>
          <a:xfrm>
            <a:off x="467544" y="3219822"/>
            <a:ext cx="8064896" cy="810090"/>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13" name="Picture Placeholder 6">
            <a:extLst>
              <a:ext uri="{FF2B5EF4-FFF2-40B4-BE49-F238E27FC236}">
                <a16:creationId xmlns:a16="http://schemas.microsoft.com/office/drawing/2014/main" id="{BAC12CAF-2B81-B646-810D-9195F07ED9C6}"/>
              </a:ext>
            </a:extLst>
          </p:cNvPr>
          <p:cNvSpPr>
            <a:spLocks noGrp="1"/>
          </p:cNvSpPr>
          <p:nvPr>
            <p:ph type="pic" sz="quarter" idx="13"/>
          </p:nvPr>
        </p:nvSpPr>
        <p:spPr>
          <a:xfrm>
            <a:off x="464096" y="878070"/>
            <a:ext cx="1739484" cy="1556424"/>
          </a:xfrm>
          <a:solidFill>
            <a:schemeClr val="bg1"/>
          </a:solidFill>
          <a:ln w="25400">
            <a:noFill/>
          </a:ln>
        </p:spPr>
        <p:txBody>
          <a:bodyPr/>
          <a:lstStyle>
            <a:lvl1pPr marL="0" indent="0">
              <a:buNone/>
              <a:defRPr/>
            </a:lvl1pPr>
          </a:lstStyle>
          <a:p>
            <a:endParaRPr lang="en-US"/>
          </a:p>
        </p:txBody>
      </p:sp>
      <p:sp>
        <p:nvSpPr>
          <p:cNvPr id="14" name="Picture Placeholder 6">
            <a:extLst>
              <a:ext uri="{FF2B5EF4-FFF2-40B4-BE49-F238E27FC236}">
                <a16:creationId xmlns:a16="http://schemas.microsoft.com/office/drawing/2014/main" id="{7FCF5BC6-D6CD-A144-9E14-266D10466DA0}"/>
              </a:ext>
            </a:extLst>
          </p:cNvPr>
          <p:cNvSpPr>
            <a:spLocks noGrp="1"/>
          </p:cNvSpPr>
          <p:nvPr>
            <p:ph type="pic" sz="quarter" idx="14"/>
          </p:nvPr>
        </p:nvSpPr>
        <p:spPr>
          <a:xfrm>
            <a:off x="2430522" y="878070"/>
            <a:ext cx="1739484" cy="1556424"/>
          </a:xfrm>
          <a:solidFill>
            <a:schemeClr val="bg1"/>
          </a:solidFill>
          <a:ln w="25400">
            <a:noFill/>
          </a:ln>
        </p:spPr>
        <p:txBody>
          <a:bodyPr/>
          <a:lstStyle>
            <a:lvl1pPr marL="0" indent="0">
              <a:buNone/>
              <a:defRPr/>
            </a:lvl1pPr>
          </a:lstStyle>
          <a:p>
            <a:endParaRPr lang="en-US"/>
          </a:p>
        </p:txBody>
      </p:sp>
      <p:sp>
        <p:nvSpPr>
          <p:cNvPr id="15" name="Picture Placeholder 6">
            <a:extLst>
              <a:ext uri="{FF2B5EF4-FFF2-40B4-BE49-F238E27FC236}">
                <a16:creationId xmlns:a16="http://schemas.microsoft.com/office/drawing/2014/main" id="{0A73408F-EE72-1B46-B9B6-B91759A022DE}"/>
              </a:ext>
            </a:extLst>
          </p:cNvPr>
          <p:cNvSpPr>
            <a:spLocks noGrp="1"/>
          </p:cNvSpPr>
          <p:nvPr>
            <p:ph type="pic" sz="quarter" idx="15"/>
          </p:nvPr>
        </p:nvSpPr>
        <p:spPr>
          <a:xfrm>
            <a:off x="4406076" y="878070"/>
            <a:ext cx="1739484" cy="1556424"/>
          </a:xfrm>
          <a:solidFill>
            <a:schemeClr val="bg1"/>
          </a:solidFill>
          <a:ln w="25400">
            <a:noFill/>
          </a:ln>
        </p:spPr>
        <p:txBody>
          <a:bodyPr/>
          <a:lstStyle>
            <a:lvl1pPr marL="0" indent="0">
              <a:buNone/>
              <a:defRPr/>
            </a:lvl1pPr>
          </a:lstStyle>
          <a:p>
            <a:endParaRPr lang="en-US"/>
          </a:p>
        </p:txBody>
      </p:sp>
      <p:sp>
        <p:nvSpPr>
          <p:cNvPr id="16" name="Picture Placeholder 6">
            <a:extLst>
              <a:ext uri="{FF2B5EF4-FFF2-40B4-BE49-F238E27FC236}">
                <a16:creationId xmlns:a16="http://schemas.microsoft.com/office/drawing/2014/main" id="{102B8F44-6C4B-884A-8854-47F02CE3E73E}"/>
              </a:ext>
            </a:extLst>
          </p:cNvPr>
          <p:cNvSpPr>
            <a:spLocks noGrp="1"/>
          </p:cNvSpPr>
          <p:nvPr>
            <p:ph type="pic" sz="quarter" idx="16"/>
          </p:nvPr>
        </p:nvSpPr>
        <p:spPr>
          <a:xfrm>
            <a:off x="6372201" y="878070"/>
            <a:ext cx="1739484" cy="1556424"/>
          </a:xfrm>
          <a:solidFill>
            <a:schemeClr val="bg1"/>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307272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F228-1F02-44AE-AAB7-5D38D6DD00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8B2F75-6094-4725-A564-7A42F84E77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C7A2BA-E3EE-4CE7-B2C4-CC85FEF0A1CC}"/>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5" name="Footer Placeholder 4">
            <a:extLst>
              <a:ext uri="{FF2B5EF4-FFF2-40B4-BE49-F238E27FC236}">
                <a16:creationId xmlns:a16="http://schemas.microsoft.com/office/drawing/2014/main" id="{CFB8F712-DCAB-4CA0-9DE9-CC08060EDC0C}"/>
              </a:ext>
            </a:extLst>
          </p:cNvPr>
          <p:cNvSpPr>
            <a:spLocks noGrp="1"/>
          </p:cNvSpPr>
          <p:nvPr>
            <p:ph type="ftr" sz="quarter" idx="11"/>
          </p:nvPr>
        </p:nvSpPr>
        <p:spPr/>
        <p:txBody>
          <a:bodyPr/>
          <a:lstStyle/>
          <a:p>
            <a:r>
              <a:rPr lang="en-GB"/>
              <a:t>Example event or project title here</a:t>
            </a:r>
          </a:p>
        </p:txBody>
      </p:sp>
      <p:sp>
        <p:nvSpPr>
          <p:cNvPr id="6" name="Slide Number Placeholder 5">
            <a:extLst>
              <a:ext uri="{FF2B5EF4-FFF2-40B4-BE49-F238E27FC236}">
                <a16:creationId xmlns:a16="http://schemas.microsoft.com/office/drawing/2014/main" id="{DA120BB1-05CE-43CC-9621-CBF437A3F8A3}"/>
              </a:ext>
            </a:extLst>
          </p:cNvPr>
          <p:cNvSpPr>
            <a:spLocks noGrp="1"/>
          </p:cNvSpPr>
          <p:nvPr>
            <p:ph type="sldNum" sz="quarter" idx="12"/>
          </p:nvPr>
        </p:nvSpPr>
        <p:spPr/>
        <p:txBody>
          <a:bodyPr/>
          <a:lstStyle/>
          <a:p>
            <a:fld id="{00F7AB9C-F4B1-4E48-96F2-F3B4ED456943}" type="slidenum">
              <a:rPr lang="en-GB" smtClean="0"/>
              <a:pPr/>
              <a:t>‹#›</a:t>
            </a:fld>
            <a:endParaRPr lang="en-GB"/>
          </a:p>
        </p:txBody>
      </p:sp>
    </p:spTree>
    <p:extLst>
      <p:ext uri="{BB962C8B-B14F-4D97-AF65-F5344CB8AC3E}">
        <p14:creationId xmlns:p14="http://schemas.microsoft.com/office/powerpoint/2010/main" val="1953120634"/>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8" name="Rectangle 7"/>
          <p:cNvSpPr/>
          <p:nvPr userDrawn="1"/>
        </p:nvSpPr>
        <p:spPr>
          <a:xfrm>
            <a:off x="0" y="0"/>
            <a:ext cx="9144000" cy="4191929"/>
          </a:xfrm>
          <a:prstGeom prst="rect">
            <a:avLst/>
          </a:prstGeom>
          <a:solidFill>
            <a:srgbClr val="0A4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467544" y="1412407"/>
            <a:ext cx="4477346" cy="1028234"/>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3" name="Text Placeholder 2"/>
          <p:cNvSpPr>
            <a:spLocks noGrp="1"/>
          </p:cNvSpPr>
          <p:nvPr>
            <p:ph type="body" idx="1" hasCustomPrompt="1"/>
          </p:nvPr>
        </p:nvSpPr>
        <p:spPr>
          <a:xfrm>
            <a:off x="467544" y="2440642"/>
            <a:ext cx="4477346" cy="1481258"/>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13" name="Picture Placeholder 6">
            <a:extLst>
              <a:ext uri="{FF2B5EF4-FFF2-40B4-BE49-F238E27FC236}">
                <a16:creationId xmlns:a16="http://schemas.microsoft.com/office/drawing/2014/main" id="{726835A9-3149-1548-BB54-6C478577AE03}"/>
              </a:ext>
            </a:extLst>
          </p:cNvPr>
          <p:cNvSpPr>
            <a:spLocks noGrp="1"/>
          </p:cNvSpPr>
          <p:nvPr>
            <p:ph type="pic" sz="quarter" idx="13"/>
          </p:nvPr>
        </p:nvSpPr>
        <p:spPr>
          <a:xfrm>
            <a:off x="5423605" y="1383618"/>
            <a:ext cx="3263197" cy="2447399"/>
          </a:xfrm>
          <a:solidFill>
            <a:srgbClr val="D31567"/>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2543993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8" name="Rectangle 7"/>
          <p:cNvSpPr/>
          <p:nvPr userDrawn="1"/>
        </p:nvSpPr>
        <p:spPr>
          <a:xfrm>
            <a:off x="0" y="0"/>
            <a:ext cx="9144000" cy="4191929"/>
          </a:xfrm>
          <a:prstGeom prst="rect">
            <a:avLst/>
          </a:prstGeom>
          <a:solidFill>
            <a:srgbClr val="D31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p:cNvSpPr>
            <a:spLocks noGrp="1"/>
          </p:cNvSpPr>
          <p:nvPr>
            <p:ph type="title"/>
          </p:nvPr>
        </p:nvSpPr>
        <p:spPr>
          <a:xfrm>
            <a:off x="467544" y="1412407"/>
            <a:ext cx="4477346" cy="1028234"/>
          </a:xfrm>
        </p:spPr>
        <p:txBody>
          <a:bodyPr anchor="t">
            <a:normAutofit/>
          </a:bodyPr>
          <a:lstStyle>
            <a:lvl1pPr algn="l">
              <a:defRPr sz="2400" b="1" cap="all">
                <a:solidFill>
                  <a:schemeClr val="bg1"/>
                </a:solidFill>
              </a:defRPr>
            </a:lvl1pPr>
          </a:lstStyle>
          <a:p>
            <a:r>
              <a:rPr lang="en-US"/>
              <a:t>Click to edit Master title style</a:t>
            </a:r>
            <a:endParaRPr lang="en-GB"/>
          </a:p>
        </p:txBody>
      </p:sp>
      <p:sp>
        <p:nvSpPr>
          <p:cNvPr id="3" name="Text Placeholder 2"/>
          <p:cNvSpPr>
            <a:spLocks noGrp="1"/>
          </p:cNvSpPr>
          <p:nvPr>
            <p:ph type="body" idx="1" hasCustomPrompt="1"/>
          </p:nvPr>
        </p:nvSpPr>
        <p:spPr>
          <a:xfrm>
            <a:off x="467544" y="2440642"/>
            <a:ext cx="4477346" cy="1481258"/>
          </a:xfrm>
        </p:spPr>
        <p:txBody>
          <a:bodyPr anchor="t" anchorCtr="0">
            <a:normAutofit/>
          </a:bodyPr>
          <a:lstStyle>
            <a:lvl1pPr marL="0" indent="0">
              <a:buNone/>
              <a:defRPr sz="1200">
                <a:solidFill>
                  <a:schemeClr val="bg1"/>
                </a:solidFill>
              </a:defRPr>
            </a:lvl1pPr>
            <a:lvl2pPr marL="408152" indent="0">
              <a:buNone/>
              <a:defRPr sz="1600">
                <a:solidFill>
                  <a:schemeClr val="tx1">
                    <a:tint val="75000"/>
                  </a:schemeClr>
                </a:solidFill>
              </a:defRPr>
            </a:lvl2pPr>
            <a:lvl3pPr marL="816302" indent="0">
              <a:buNone/>
              <a:defRPr sz="1400">
                <a:solidFill>
                  <a:schemeClr val="tx1">
                    <a:tint val="75000"/>
                  </a:schemeClr>
                </a:solidFill>
              </a:defRPr>
            </a:lvl3pPr>
            <a:lvl4pPr marL="1224454" indent="0">
              <a:buNone/>
              <a:defRPr sz="1200">
                <a:solidFill>
                  <a:schemeClr val="tx1">
                    <a:tint val="75000"/>
                  </a:schemeClr>
                </a:solidFill>
              </a:defRPr>
            </a:lvl4pPr>
            <a:lvl5pPr marL="1632605" indent="0">
              <a:buNone/>
              <a:defRPr sz="1200">
                <a:solidFill>
                  <a:schemeClr val="tx1">
                    <a:tint val="75000"/>
                  </a:schemeClr>
                </a:solidFill>
              </a:defRPr>
            </a:lvl5pPr>
            <a:lvl6pPr marL="2040756" indent="0">
              <a:buNone/>
              <a:defRPr sz="1200">
                <a:solidFill>
                  <a:schemeClr val="tx1">
                    <a:tint val="75000"/>
                  </a:schemeClr>
                </a:solidFill>
              </a:defRPr>
            </a:lvl6pPr>
            <a:lvl7pPr marL="2448907" indent="0">
              <a:buNone/>
              <a:defRPr sz="1200">
                <a:solidFill>
                  <a:schemeClr val="tx1">
                    <a:tint val="75000"/>
                  </a:schemeClr>
                </a:solidFill>
              </a:defRPr>
            </a:lvl7pPr>
            <a:lvl8pPr marL="2857058" indent="0">
              <a:buNone/>
              <a:defRPr sz="1200">
                <a:solidFill>
                  <a:schemeClr val="tx1">
                    <a:tint val="75000"/>
                  </a:schemeClr>
                </a:solidFill>
              </a:defRPr>
            </a:lvl8pPr>
            <a:lvl9pPr marL="3265208"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Example event or project title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AB9C-F4B1-4E48-96F2-F3B4ED456943}" type="slidenum">
              <a:rPr lang="en-GB" smtClean="0"/>
              <a:pPr/>
              <a:t>‹#›</a:t>
            </a:fld>
            <a:endParaRPr lang="en-GB"/>
          </a:p>
        </p:txBody>
      </p:sp>
      <p:sp>
        <p:nvSpPr>
          <p:cNvPr id="13" name="Picture Placeholder 6">
            <a:extLst>
              <a:ext uri="{FF2B5EF4-FFF2-40B4-BE49-F238E27FC236}">
                <a16:creationId xmlns:a16="http://schemas.microsoft.com/office/drawing/2014/main" id="{726835A9-3149-1548-BB54-6C478577AE03}"/>
              </a:ext>
            </a:extLst>
          </p:cNvPr>
          <p:cNvSpPr>
            <a:spLocks noGrp="1"/>
          </p:cNvSpPr>
          <p:nvPr>
            <p:ph type="pic" sz="quarter" idx="13"/>
          </p:nvPr>
        </p:nvSpPr>
        <p:spPr>
          <a:xfrm>
            <a:off x="5423605" y="1383618"/>
            <a:ext cx="3263197" cy="2447399"/>
          </a:xfrm>
          <a:solidFill>
            <a:srgbClr val="073B66"/>
          </a:solidFill>
          <a:ln w="25400">
            <a:noFill/>
          </a:ln>
        </p:spPr>
        <p:txBody>
          <a:bodyPr/>
          <a:lstStyle>
            <a:lvl1pPr marL="0" indent="0">
              <a:buNone/>
              <a:defRPr/>
            </a:lvl1pPr>
          </a:lstStyle>
          <a:p>
            <a:endParaRPr lang="en-US"/>
          </a:p>
        </p:txBody>
      </p:sp>
    </p:spTree>
    <p:extLst>
      <p:ext uri="{BB962C8B-B14F-4D97-AF65-F5344CB8AC3E}">
        <p14:creationId xmlns:p14="http://schemas.microsoft.com/office/powerpoint/2010/main" val="2527729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016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715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902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026001"/>
            <a:ext cx="7886700" cy="34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259689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3"/>
          <p:cNvSpPr>
            <a:spLocks noGrp="1"/>
          </p:cNvSpPr>
          <p:nvPr>
            <p:ph sz="half" idx="13"/>
          </p:nvPr>
        </p:nvSpPr>
        <p:spPr>
          <a:xfrm>
            <a:off x="628649" y="2911244"/>
            <a:ext cx="7886700" cy="1716771"/>
          </a:xfrm>
        </p:spPr>
        <p:txBody>
          <a:bodyPr>
            <a:normAutofit/>
          </a:bodyPr>
          <a:lstStyle>
            <a:lvl1pPr marL="0" indent="0">
              <a:buNone/>
              <a:defRPr sz="1350"/>
            </a:lvl1pPr>
          </a:lstStyle>
          <a:p>
            <a:pPr lvl="0"/>
            <a:r>
              <a:rPr lang="en-US"/>
              <a:t>Edit Master text styles</a:t>
            </a:r>
          </a:p>
        </p:txBody>
      </p:sp>
      <p:sp>
        <p:nvSpPr>
          <p:cNvPr id="11" name="Content Placeholder 3"/>
          <p:cNvSpPr>
            <a:spLocks noGrp="1"/>
          </p:cNvSpPr>
          <p:nvPr>
            <p:ph sz="half" idx="14"/>
          </p:nvPr>
        </p:nvSpPr>
        <p:spPr>
          <a:xfrm>
            <a:off x="628649" y="1026000"/>
            <a:ext cx="7886700" cy="1776242"/>
          </a:xfrm>
        </p:spPr>
        <p:txBody>
          <a:bodyPr>
            <a:normAutofit/>
          </a:bodyPr>
          <a:lstStyle>
            <a:lvl1pPr marL="0" indent="0">
              <a:buNone/>
              <a:defRPr sz="1350"/>
            </a:lvl1pPr>
          </a:lstStyle>
          <a:p>
            <a:pPr lvl="0"/>
            <a:endParaRPr lang="en-US"/>
          </a:p>
        </p:txBody>
      </p:sp>
      <p:sp>
        <p:nvSpPr>
          <p:cNvPr id="5" name="Slide Number Placeholder 5">
            <a:extLst>
              <a:ext uri="{FF2B5EF4-FFF2-40B4-BE49-F238E27FC236}">
                <a16:creationId xmlns:a16="http://schemas.microsoft.com/office/drawing/2014/main" id="{312B2C1E-1242-4C6E-834C-37C11ED32A19}"/>
              </a:ext>
            </a:extLst>
          </p:cNvPr>
          <p:cNvSpPr>
            <a:spLocks noGrp="1"/>
          </p:cNvSpPr>
          <p:nvPr>
            <p:ph type="sldNum" sz="quarter" idx="15"/>
          </p:nvPr>
        </p:nvSpPr>
        <p:spPr/>
        <p:txBody>
          <a:bodyPr/>
          <a:lstStyle>
            <a:lvl1pPr>
              <a:defRPr/>
            </a:lvl1pPr>
          </a:lstStyle>
          <a:p>
            <a:pPr>
              <a:defRPr/>
            </a:pPr>
            <a:fld id="{8671F160-D80F-4379-AD9A-9A733189317A}" type="slidenum">
              <a:rPr lang="en-US" altLang="en-US"/>
              <a:pPr>
                <a:defRPr/>
              </a:pPr>
              <a:t>‹#›</a:t>
            </a:fld>
            <a:endParaRPr lang="en-US" altLang="en-US"/>
          </a:p>
        </p:txBody>
      </p:sp>
    </p:spTree>
    <p:extLst>
      <p:ext uri="{BB962C8B-B14F-4D97-AF65-F5344CB8AC3E}">
        <p14:creationId xmlns:p14="http://schemas.microsoft.com/office/powerpoint/2010/main" val="229991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BAC3-C699-46C9-97A7-3E90AC1C5F5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73FFAF8-15F2-4F39-BDCF-9D40D6EF270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8611CD-E41B-4222-950C-55370BA68BA5}"/>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5" name="Footer Placeholder 4">
            <a:extLst>
              <a:ext uri="{FF2B5EF4-FFF2-40B4-BE49-F238E27FC236}">
                <a16:creationId xmlns:a16="http://schemas.microsoft.com/office/drawing/2014/main" id="{A6C3980E-63D8-4D5E-B239-CC3161312FB8}"/>
              </a:ext>
            </a:extLst>
          </p:cNvPr>
          <p:cNvSpPr>
            <a:spLocks noGrp="1"/>
          </p:cNvSpPr>
          <p:nvPr>
            <p:ph type="ftr" sz="quarter" idx="11"/>
          </p:nvPr>
        </p:nvSpPr>
        <p:spPr/>
        <p:txBody>
          <a:bodyPr/>
          <a:lstStyle/>
          <a:p>
            <a:r>
              <a:rPr lang="en-GB"/>
              <a:t>Example event or project title here</a:t>
            </a:r>
          </a:p>
        </p:txBody>
      </p:sp>
      <p:sp>
        <p:nvSpPr>
          <p:cNvPr id="6" name="Slide Number Placeholder 5">
            <a:extLst>
              <a:ext uri="{FF2B5EF4-FFF2-40B4-BE49-F238E27FC236}">
                <a16:creationId xmlns:a16="http://schemas.microsoft.com/office/drawing/2014/main" id="{D5CF05B1-058E-4C09-9F57-2AB432544BDB}"/>
              </a:ext>
            </a:extLst>
          </p:cNvPr>
          <p:cNvSpPr>
            <a:spLocks noGrp="1"/>
          </p:cNvSpPr>
          <p:nvPr>
            <p:ph type="sldNum" sz="quarter" idx="12"/>
          </p:nvPr>
        </p:nvSpPr>
        <p:spPr/>
        <p:txBody>
          <a:bodyPr/>
          <a:lstStyle/>
          <a:p>
            <a:fld id="{00F7AB9C-F4B1-4E48-96F2-F3B4ED456943}" type="slidenum">
              <a:rPr lang="en-GB" smtClean="0"/>
              <a:pPr/>
              <a:t>‹#›</a:t>
            </a:fld>
            <a:endParaRPr lang="en-GB"/>
          </a:p>
        </p:txBody>
      </p:sp>
    </p:spTree>
    <p:extLst>
      <p:ext uri="{BB962C8B-B14F-4D97-AF65-F5344CB8AC3E}">
        <p14:creationId xmlns:p14="http://schemas.microsoft.com/office/powerpoint/2010/main" val="339959897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EAA8-4471-442E-AA9A-6648D25F72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15C1FE-CE2A-4F9B-8C97-0ABB6171702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0F30C6B-931D-4EC7-9988-DD0101C94E1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0954FF1-6D57-471C-8037-815FA0366DA6}"/>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6" name="Footer Placeholder 5">
            <a:extLst>
              <a:ext uri="{FF2B5EF4-FFF2-40B4-BE49-F238E27FC236}">
                <a16:creationId xmlns:a16="http://schemas.microsoft.com/office/drawing/2014/main" id="{6ED8A05A-D865-4D56-9378-2CC253FFC3D1}"/>
              </a:ext>
            </a:extLst>
          </p:cNvPr>
          <p:cNvSpPr>
            <a:spLocks noGrp="1"/>
          </p:cNvSpPr>
          <p:nvPr>
            <p:ph type="ftr" sz="quarter" idx="11"/>
          </p:nvPr>
        </p:nvSpPr>
        <p:spPr/>
        <p:txBody>
          <a:bodyPr/>
          <a:lstStyle/>
          <a:p>
            <a:r>
              <a:rPr lang="en-GB"/>
              <a:t>Example event or project title here</a:t>
            </a:r>
          </a:p>
        </p:txBody>
      </p:sp>
      <p:sp>
        <p:nvSpPr>
          <p:cNvPr id="7" name="Slide Number Placeholder 6">
            <a:extLst>
              <a:ext uri="{FF2B5EF4-FFF2-40B4-BE49-F238E27FC236}">
                <a16:creationId xmlns:a16="http://schemas.microsoft.com/office/drawing/2014/main" id="{7C53AB9A-DD1F-4077-A990-59D74364B9E7}"/>
              </a:ext>
            </a:extLst>
          </p:cNvPr>
          <p:cNvSpPr>
            <a:spLocks noGrp="1"/>
          </p:cNvSpPr>
          <p:nvPr>
            <p:ph type="sldNum" sz="quarter" idx="12"/>
          </p:nvPr>
        </p:nvSpPr>
        <p:spPr/>
        <p:txBody>
          <a:bodyPr/>
          <a:lstStyle/>
          <a:p>
            <a:fld id="{00F7AB9C-F4B1-4E48-96F2-F3B4ED456943}" type="slidenum">
              <a:rPr lang="en-GB" smtClean="0"/>
              <a:t>‹#›</a:t>
            </a:fld>
            <a:endParaRPr lang="en-GB"/>
          </a:p>
        </p:txBody>
      </p:sp>
    </p:spTree>
    <p:extLst>
      <p:ext uri="{BB962C8B-B14F-4D97-AF65-F5344CB8AC3E}">
        <p14:creationId xmlns:p14="http://schemas.microsoft.com/office/powerpoint/2010/main" val="1906137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2CFD-9466-48B8-ABCD-C18BEA028716}"/>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668413-9FDD-44FF-B6A9-B91095EC087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21037-9019-4A2F-A55D-8EE4E3BB5B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59E80F-32EB-4E65-B19F-101F21A140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10F0750-DBA5-4F99-B6C5-D801C4FACC4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3E1335-47DF-4E50-8051-F4F60F34789A}"/>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8" name="Footer Placeholder 7">
            <a:extLst>
              <a:ext uri="{FF2B5EF4-FFF2-40B4-BE49-F238E27FC236}">
                <a16:creationId xmlns:a16="http://schemas.microsoft.com/office/drawing/2014/main" id="{705C58CF-F066-4F4F-8896-60E3BEB03315}"/>
              </a:ext>
            </a:extLst>
          </p:cNvPr>
          <p:cNvSpPr>
            <a:spLocks noGrp="1"/>
          </p:cNvSpPr>
          <p:nvPr>
            <p:ph type="ftr" sz="quarter" idx="11"/>
          </p:nvPr>
        </p:nvSpPr>
        <p:spPr/>
        <p:txBody>
          <a:bodyPr/>
          <a:lstStyle/>
          <a:p>
            <a:r>
              <a:rPr lang="en-GB"/>
              <a:t>Example event or project title here</a:t>
            </a:r>
          </a:p>
        </p:txBody>
      </p:sp>
      <p:sp>
        <p:nvSpPr>
          <p:cNvPr id="9" name="Slide Number Placeholder 8">
            <a:extLst>
              <a:ext uri="{FF2B5EF4-FFF2-40B4-BE49-F238E27FC236}">
                <a16:creationId xmlns:a16="http://schemas.microsoft.com/office/drawing/2014/main" id="{3EEAB433-35F9-4656-A8E2-955655586B17}"/>
              </a:ext>
            </a:extLst>
          </p:cNvPr>
          <p:cNvSpPr>
            <a:spLocks noGrp="1"/>
          </p:cNvSpPr>
          <p:nvPr>
            <p:ph type="sldNum" sz="quarter" idx="12"/>
          </p:nvPr>
        </p:nvSpPr>
        <p:spPr/>
        <p:txBody>
          <a:bodyPr/>
          <a:lstStyle/>
          <a:p>
            <a:fld id="{00F7AB9C-F4B1-4E48-96F2-F3B4ED456943}" type="slidenum">
              <a:rPr lang="en-GB" smtClean="0"/>
              <a:t>‹#›</a:t>
            </a:fld>
            <a:endParaRPr lang="en-GB"/>
          </a:p>
        </p:txBody>
      </p:sp>
    </p:spTree>
    <p:extLst>
      <p:ext uri="{BB962C8B-B14F-4D97-AF65-F5344CB8AC3E}">
        <p14:creationId xmlns:p14="http://schemas.microsoft.com/office/powerpoint/2010/main" val="62251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3A0B-BE7A-4496-AFC1-441B9285E5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2E223C-A67E-439C-AD6D-88AA14FFA1A1}"/>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4" name="Footer Placeholder 3">
            <a:extLst>
              <a:ext uri="{FF2B5EF4-FFF2-40B4-BE49-F238E27FC236}">
                <a16:creationId xmlns:a16="http://schemas.microsoft.com/office/drawing/2014/main" id="{AA69B707-B750-4CEF-8468-B022F0EF4F19}"/>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66236665-030E-4CA2-B97A-5AB362646695}"/>
              </a:ext>
            </a:extLst>
          </p:cNvPr>
          <p:cNvSpPr>
            <a:spLocks noGrp="1"/>
          </p:cNvSpPr>
          <p:nvPr>
            <p:ph type="sldNum" sz="quarter" idx="12"/>
          </p:nvPr>
        </p:nvSpPr>
        <p:spPr/>
        <p:txBody>
          <a:bodyPr/>
          <a:lstStyle/>
          <a:p>
            <a:fld id="{00F7AB9C-F4B1-4E48-96F2-F3B4ED456943}" type="slidenum">
              <a:rPr lang="en-GB" smtClean="0"/>
              <a:t>‹#›</a:t>
            </a:fld>
            <a:endParaRPr lang="en-GB"/>
          </a:p>
        </p:txBody>
      </p:sp>
    </p:spTree>
    <p:extLst>
      <p:ext uri="{BB962C8B-B14F-4D97-AF65-F5344CB8AC3E}">
        <p14:creationId xmlns:p14="http://schemas.microsoft.com/office/powerpoint/2010/main" val="13547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8771B-0AA4-4F72-9520-5541D986A726}"/>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3" name="Footer Placeholder 2">
            <a:extLst>
              <a:ext uri="{FF2B5EF4-FFF2-40B4-BE49-F238E27FC236}">
                <a16:creationId xmlns:a16="http://schemas.microsoft.com/office/drawing/2014/main" id="{FC33A552-1BC4-4C0E-81F6-4C03BB88843E}"/>
              </a:ext>
            </a:extLst>
          </p:cNvPr>
          <p:cNvSpPr>
            <a:spLocks noGrp="1"/>
          </p:cNvSpPr>
          <p:nvPr>
            <p:ph type="ftr" sz="quarter" idx="11"/>
          </p:nvPr>
        </p:nvSpPr>
        <p:spPr/>
        <p:txBody>
          <a:bodyPr/>
          <a:lstStyle/>
          <a:p>
            <a:r>
              <a:rPr lang="en-GB"/>
              <a:t>Example event or project title here</a:t>
            </a:r>
          </a:p>
        </p:txBody>
      </p:sp>
      <p:sp>
        <p:nvSpPr>
          <p:cNvPr id="4" name="Slide Number Placeholder 3">
            <a:extLst>
              <a:ext uri="{FF2B5EF4-FFF2-40B4-BE49-F238E27FC236}">
                <a16:creationId xmlns:a16="http://schemas.microsoft.com/office/drawing/2014/main" id="{55F78E92-0F6F-4AD2-81D7-A27E4A1EA5FB}"/>
              </a:ext>
            </a:extLst>
          </p:cNvPr>
          <p:cNvSpPr>
            <a:spLocks noGrp="1"/>
          </p:cNvSpPr>
          <p:nvPr>
            <p:ph type="sldNum" sz="quarter" idx="12"/>
          </p:nvPr>
        </p:nvSpPr>
        <p:spPr/>
        <p:txBody>
          <a:bodyPr/>
          <a:lstStyle/>
          <a:p>
            <a:fld id="{00F7AB9C-F4B1-4E48-96F2-F3B4ED456943}" type="slidenum">
              <a:rPr lang="en-GB" smtClean="0"/>
              <a:t>‹#›</a:t>
            </a:fld>
            <a:endParaRPr lang="en-GB"/>
          </a:p>
        </p:txBody>
      </p:sp>
    </p:spTree>
    <p:extLst>
      <p:ext uri="{BB962C8B-B14F-4D97-AF65-F5344CB8AC3E}">
        <p14:creationId xmlns:p14="http://schemas.microsoft.com/office/powerpoint/2010/main" val="8434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CC5B-BF01-46C1-B5C0-4F819AA6D74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BBA66C-A185-4D67-8B2E-872C2865C9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82E177-7F51-4951-B7FF-B4305E87A3D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6B304D5-5FBA-4CA0-8AE5-928F5404AA20}"/>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6" name="Footer Placeholder 5">
            <a:extLst>
              <a:ext uri="{FF2B5EF4-FFF2-40B4-BE49-F238E27FC236}">
                <a16:creationId xmlns:a16="http://schemas.microsoft.com/office/drawing/2014/main" id="{631F6364-1BCB-4969-9D04-F398BA06C348}"/>
              </a:ext>
            </a:extLst>
          </p:cNvPr>
          <p:cNvSpPr>
            <a:spLocks noGrp="1"/>
          </p:cNvSpPr>
          <p:nvPr>
            <p:ph type="ftr" sz="quarter" idx="11"/>
          </p:nvPr>
        </p:nvSpPr>
        <p:spPr/>
        <p:txBody>
          <a:bodyPr/>
          <a:lstStyle/>
          <a:p>
            <a:r>
              <a:rPr lang="en-GB"/>
              <a:t>Example event or project title here</a:t>
            </a:r>
          </a:p>
        </p:txBody>
      </p:sp>
      <p:sp>
        <p:nvSpPr>
          <p:cNvPr id="7" name="Slide Number Placeholder 6">
            <a:extLst>
              <a:ext uri="{FF2B5EF4-FFF2-40B4-BE49-F238E27FC236}">
                <a16:creationId xmlns:a16="http://schemas.microsoft.com/office/drawing/2014/main" id="{D16B4CC6-9D1C-4811-B866-D6493732C888}"/>
              </a:ext>
            </a:extLst>
          </p:cNvPr>
          <p:cNvSpPr>
            <a:spLocks noGrp="1"/>
          </p:cNvSpPr>
          <p:nvPr>
            <p:ph type="sldNum" sz="quarter" idx="12"/>
          </p:nvPr>
        </p:nvSpPr>
        <p:spPr/>
        <p:txBody>
          <a:bodyPr/>
          <a:lstStyle/>
          <a:p>
            <a:fld id="{00F7AB9C-F4B1-4E48-96F2-F3B4ED456943}" type="slidenum">
              <a:rPr lang="en-GB" smtClean="0"/>
              <a:t>‹#›</a:t>
            </a:fld>
            <a:endParaRPr lang="en-GB"/>
          </a:p>
        </p:txBody>
      </p:sp>
      <p:sp>
        <p:nvSpPr>
          <p:cNvPr id="8" name="Rectangle 7">
            <a:extLst>
              <a:ext uri="{FF2B5EF4-FFF2-40B4-BE49-F238E27FC236}">
                <a16:creationId xmlns:a16="http://schemas.microsoft.com/office/drawing/2014/main" id="{3073BE0F-FC85-427D-987C-6F8B4E6A1763}"/>
              </a:ext>
            </a:extLst>
          </p:cNvPr>
          <p:cNvSpPr/>
          <p:nvPr userDrawn="1"/>
        </p:nvSpPr>
        <p:spPr>
          <a:xfrm>
            <a:off x="1" y="-8100"/>
            <a:ext cx="3465515" cy="4200030"/>
          </a:xfrm>
          <a:prstGeom prst="rect">
            <a:avLst/>
          </a:prstGeom>
          <a:solidFill>
            <a:srgbClr val="D31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54946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BB4B-5FA2-473C-8980-D1B8722AB27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A22164-50F3-49F8-8B03-183B46C95BF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6B205C2-7C54-4CAC-B9B2-D00EEEE49A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31A619-EB2A-4AB4-B9D4-287C5D971DC8}"/>
              </a:ext>
            </a:extLst>
          </p:cNvPr>
          <p:cNvSpPr>
            <a:spLocks noGrp="1"/>
          </p:cNvSpPr>
          <p:nvPr>
            <p:ph type="dt" sz="half" idx="10"/>
          </p:nvPr>
        </p:nvSpPr>
        <p:spPr/>
        <p:txBody>
          <a:bodyPr/>
          <a:lstStyle/>
          <a:p>
            <a:fld id="{19263BC3-0224-4698-9D46-CE557F71B9BF}" type="datetimeFigureOut">
              <a:rPr lang="en-GB" smtClean="0"/>
              <a:t>17/05/2022</a:t>
            </a:fld>
            <a:endParaRPr lang="en-GB"/>
          </a:p>
        </p:txBody>
      </p:sp>
      <p:sp>
        <p:nvSpPr>
          <p:cNvPr id="6" name="Footer Placeholder 5">
            <a:extLst>
              <a:ext uri="{FF2B5EF4-FFF2-40B4-BE49-F238E27FC236}">
                <a16:creationId xmlns:a16="http://schemas.microsoft.com/office/drawing/2014/main" id="{CE50A36A-0895-4AA5-AC55-BDEB9205C81C}"/>
              </a:ext>
            </a:extLst>
          </p:cNvPr>
          <p:cNvSpPr>
            <a:spLocks noGrp="1"/>
          </p:cNvSpPr>
          <p:nvPr>
            <p:ph type="ftr" sz="quarter" idx="11"/>
          </p:nvPr>
        </p:nvSpPr>
        <p:spPr/>
        <p:txBody>
          <a:bodyPr/>
          <a:lstStyle/>
          <a:p>
            <a:r>
              <a:rPr lang="en-GB"/>
              <a:t>Example event or project title here</a:t>
            </a:r>
          </a:p>
        </p:txBody>
      </p:sp>
      <p:sp>
        <p:nvSpPr>
          <p:cNvPr id="7" name="Slide Number Placeholder 6">
            <a:extLst>
              <a:ext uri="{FF2B5EF4-FFF2-40B4-BE49-F238E27FC236}">
                <a16:creationId xmlns:a16="http://schemas.microsoft.com/office/drawing/2014/main" id="{CA86DD9C-A2AD-475B-AB95-DBBC17D01452}"/>
              </a:ext>
            </a:extLst>
          </p:cNvPr>
          <p:cNvSpPr>
            <a:spLocks noGrp="1"/>
          </p:cNvSpPr>
          <p:nvPr>
            <p:ph type="sldNum" sz="quarter" idx="12"/>
          </p:nvPr>
        </p:nvSpPr>
        <p:spPr/>
        <p:txBody>
          <a:bodyPr/>
          <a:lstStyle/>
          <a:p>
            <a:fld id="{00F7AB9C-F4B1-4E48-96F2-F3B4ED456943}" type="slidenum">
              <a:rPr lang="en-GB" smtClean="0"/>
              <a:pPr/>
              <a:t>‹#›</a:t>
            </a:fld>
            <a:endParaRPr lang="en-GB"/>
          </a:p>
        </p:txBody>
      </p:sp>
      <p:sp>
        <p:nvSpPr>
          <p:cNvPr id="8" name="Rectangle 7">
            <a:extLst>
              <a:ext uri="{FF2B5EF4-FFF2-40B4-BE49-F238E27FC236}">
                <a16:creationId xmlns:a16="http://schemas.microsoft.com/office/drawing/2014/main" id="{8F9F4413-9A16-4937-B441-CC2AB54EE876}"/>
              </a:ext>
            </a:extLst>
          </p:cNvPr>
          <p:cNvSpPr/>
          <p:nvPr userDrawn="1"/>
        </p:nvSpPr>
        <p:spPr>
          <a:xfrm>
            <a:off x="0" y="1"/>
            <a:ext cx="9144000" cy="4191929"/>
          </a:xfrm>
          <a:prstGeom prst="rect">
            <a:avLst/>
          </a:prstGeom>
          <a:solidFill>
            <a:srgbClr val="00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93890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57E4F5-0232-4ADA-AC01-2CA757D9D12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AE154C-5D9E-4669-830F-306B5E076FC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10BE10-EA5F-4985-8DE6-2C4E1660D93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9263BC3-0224-4698-9D46-CE557F71B9BF}" type="datetimeFigureOut">
              <a:rPr lang="en-GB" smtClean="0"/>
              <a:t>17/05/2022</a:t>
            </a:fld>
            <a:endParaRPr lang="en-GB"/>
          </a:p>
        </p:txBody>
      </p:sp>
      <p:sp>
        <p:nvSpPr>
          <p:cNvPr id="5" name="Footer Placeholder 4">
            <a:extLst>
              <a:ext uri="{FF2B5EF4-FFF2-40B4-BE49-F238E27FC236}">
                <a16:creationId xmlns:a16="http://schemas.microsoft.com/office/drawing/2014/main" id="{905AD2E6-E44C-45E7-A67B-87DD578C514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Example event or project title here</a:t>
            </a:r>
          </a:p>
        </p:txBody>
      </p:sp>
      <p:sp>
        <p:nvSpPr>
          <p:cNvPr id="6" name="Slide Number Placeholder 5">
            <a:extLst>
              <a:ext uri="{FF2B5EF4-FFF2-40B4-BE49-F238E27FC236}">
                <a16:creationId xmlns:a16="http://schemas.microsoft.com/office/drawing/2014/main" id="{C2DC6084-1382-451A-A264-E329924CF95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7AB9C-F4B1-4E48-96F2-F3B4ED456943}" type="slidenum">
              <a:rPr lang="en-GB" smtClean="0"/>
              <a:pPr/>
              <a:t>‹#›</a:t>
            </a:fld>
            <a:endParaRPr lang="en-GB"/>
          </a:p>
        </p:txBody>
      </p:sp>
      <p:pic>
        <p:nvPicPr>
          <p:cNvPr id="7" name="Picture 6">
            <a:extLst>
              <a:ext uri="{FF2B5EF4-FFF2-40B4-BE49-F238E27FC236}">
                <a16:creationId xmlns:a16="http://schemas.microsoft.com/office/drawing/2014/main" id="{E63E5E7C-AEFA-4F2A-8BD5-A0245833D72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956376" y="211348"/>
            <a:ext cx="978011" cy="510610"/>
          </a:xfrm>
          <a:prstGeom prst="rect">
            <a:avLst/>
          </a:prstGeom>
        </p:spPr>
      </p:pic>
      <p:pic>
        <p:nvPicPr>
          <p:cNvPr id="8" name="Picture 7">
            <a:extLst>
              <a:ext uri="{FF2B5EF4-FFF2-40B4-BE49-F238E27FC236}">
                <a16:creationId xmlns:a16="http://schemas.microsoft.com/office/drawing/2014/main" id="{44D7E06E-C386-4109-99B4-CD89C7003E69}"/>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5631" b="4333"/>
          <a:stretch/>
        </p:blipFill>
        <p:spPr>
          <a:xfrm>
            <a:off x="4093422" y="4218936"/>
            <a:ext cx="4932040" cy="946265"/>
          </a:xfrm>
          <a:prstGeom prst="rect">
            <a:avLst/>
          </a:prstGeom>
        </p:spPr>
      </p:pic>
      <p:sp>
        <p:nvSpPr>
          <p:cNvPr id="9" name="Rectangle 8">
            <a:extLst>
              <a:ext uri="{FF2B5EF4-FFF2-40B4-BE49-F238E27FC236}">
                <a16:creationId xmlns:a16="http://schemas.microsoft.com/office/drawing/2014/main" id="{4CF99757-01BC-4779-9BAB-B7C5F489AFB9}"/>
              </a:ext>
            </a:extLst>
          </p:cNvPr>
          <p:cNvSpPr/>
          <p:nvPr userDrawn="1"/>
        </p:nvSpPr>
        <p:spPr>
          <a:xfrm>
            <a:off x="0" y="4184647"/>
            <a:ext cx="9154035" cy="18000"/>
          </a:xfrm>
          <a:prstGeom prst="rect">
            <a:avLst/>
          </a:prstGeom>
          <a:solidFill>
            <a:srgbClr val="5F7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B32BA990-4BDA-45FE-ADE4-03ECCA7A7AE8}"/>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17424" t="2026" r="19193" b="66240"/>
          <a:stretch/>
        </p:blipFill>
        <p:spPr>
          <a:xfrm>
            <a:off x="504692" y="4277058"/>
            <a:ext cx="3789893" cy="606383"/>
          </a:xfrm>
          <a:prstGeom prst="rect">
            <a:avLst/>
          </a:prstGeom>
        </p:spPr>
      </p:pic>
    </p:spTree>
    <p:extLst>
      <p:ext uri="{BB962C8B-B14F-4D97-AF65-F5344CB8AC3E}">
        <p14:creationId xmlns:p14="http://schemas.microsoft.com/office/powerpoint/2010/main" val="38302679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67" r:id="rId13"/>
    <p:sldLayoutId id="2147483651" r:id="rId14"/>
    <p:sldLayoutId id="2147483666" r:id="rId15"/>
    <p:sldLayoutId id="2147483662" r:id="rId16"/>
    <p:sldLayoutId id="2147483663" r:id="rId17"/>
    <p:sldLayoutId id="2147483664" r:id="rId18"/>
    <p:sldLayoutId id="2147483665" r:id="rId19"/>
    <p:sldLayoutId id="2147483668" r:id="rId20"/>
    <p:sldLayoutId id="2147483669" r:id="rId2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A9262A-7764-AF43-B50C-CCBF428C30D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6955" y="4351732"/>
            <a:ext cx="1262065" cy="404813"/>
          </a:xfrm>
          <a:prstGeom prst="rect">
            <a:avLst/>
          </a:prstGeom>
        </p:spPr>
      </p:pic>
    </p:spTree>
    <p:extLst>
      <p:ext uri="{BB962C8B-B14F-4D97-AF65-F5344CB8AC3E}">
        <p14:creationId xmlns:p14="http://schemas.microsoft.com/office/powerpoint/2010/main" val="97100492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gov.uk/government/publications/uk-low-carbon-hydrogen-standard-emissions-reporting-and-sustainability-criteri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eur.cvent.me/bMmv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David.Terry@ERA.ac.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hyperlink" Target="https://www.era.ac.uk/hydex"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BF1ECF-4CAE-5345-A7A2-34DE3AA258A2}"/>
              </a:ext>
            </a:extLst>
          </p:cNvPr>
          <p:cNvSpPr>
            <a:spLocks noGrp="1"/>
          </p:cNvSpPr>
          <p:nvPr>
            <p:ph type="ctrTitle"/>
          </p:nvPr>
        </p:nvSpPr>
        <p:spPr>
          <a:xfrm>
            <a:off x="2699383" y="2672477"/>
            <a:ext cx="6288500" cy="1280132"/>
          </a:xfrm>
        </p:spPr>
        <p:txBody>
          <a:bodyPr vert="horz" lIns="91440" tIns="45720" rIns="91440" bIns="45720" rtlCol="0" anchor="b">
            <a:noAutofit/>
          </a:bodyPr>
          <a:lstStyle/>
          <a:p>
            <a:r>
              <a:rPr lang="en-US" sz="3600">
                <a:solidFill>
                  <a:schemeClr val="bg1"/>
                </a:solidFill>
                <a:latin typeface="Source Sans Pro" panose="020B0503030403020204" pitchFamily="34" charset="0"/>
                <a:ea typeface="Source Sans Pro" panose="020B0503030403020204" pitchFamily="34" charset="0"/>
              </a:rPr>
              <a:t>HYDEX funding opportunities</a:t>
            </a:r>
            <a:br>
              <a:rPr lang="en-US" sz="3600">
                <a:solidFill>
                  <a:schemeClr val="bg1"/>
                </a:solidFill>
                <a:latin typeface="Source Sans Pro" panose="020B0503030403020204" pitchFamily="34" charset="0"/>
                <a:ea typeface="Source Sans Pro" panose="020B0503030403020204" pitchFamily="34" charset="0"/>
              </a:rPr>
            </a:br>
            <a:br>
              <a:rPr lang="en-US" sz="3600">
                <a:solidFill>
                  <a:schemeClr val="bg1"/>
                </a:solidFill>
                <a:latin typeface="Source Sans Pro" panose="020B0503030403020204" pitchFamily="34" charset="0"/>
                <a:ea typeface="Source Sans Pro" panose="020B0503030403020204" pitchFamily="34" charset="0"/>
              </a:rPr>
            </a:br>
            <a:r>
              <a:rPr lang="en-US" sz="3600">
                <a:solidFill>
                  <a:schemeClr val="bg1"/>
                </a:solidFill>
                <a:latin typeface="Source Sans Pro" panose="020B0503030403020204" pitchFamily="34" charset="0"/>
                <a:ea typeface="Source Sans Pro" panose="020B0503030403020204" pitchFamily="34" charset="0"/>
              </a:rPr>
              <a:t>13 May </a:t>
            </a:r>
            <a:r>
              <a:rPr lang="en-US" sz="3600" b="0">
                <a:solidFill>
                  <a:schemeClr val="bg1"/>
                </a:solidFill>
                <a:latin typeface="Source Sans Pro" panose="020B0503030403020204" pitchFamily="34" charset="0"/>
                <a:ea typeface="Source Sans Pro" panose="020B0503030403020204" pitchFamily="34" charset="0"/>
              </a:rPr>
              <a:t>2022</a:t>
            </a:r>
          </a:p>
        </p:txBody>
      </p:sp>
      <p:sp>
        <p:nvSpPr>
          <p:cNvPr id="6" name="Subtitle 5">
            <a:extLst>
              <a:ext uri="{FF2B5EF4-FFF2-40B4-BE49-F238E27FC236}">
                <a16:creationId xmlns:a16="http://schemas.microsoft.com/office/drawing/2014/main" id="{DD32AC32-9DDD-8F48-81AB-FBFF3241AA9D}"/>
              </a:ext>
            </a:extLst>
          </p:cNvPr>
          <p:cNvSpPr>
            <a:spLocks noGrp="1"/>
          </p:cNvSpPr>
          <p:nvPr>
            <p:ph type="subTitle" idx="1"/>
          </p:nvPr>
        </p:nvSpPr>
        <p:spPr>
          <a:xfrm>
            <a:off x="234518" y="1686088"/>
            <a:ext cx="5256584" cy="360040"/>
          </a:xfrm>
        </p:spPr>
        <p:txBody>
          <a:bodyPr vert="horz" lIns="91440" tIns="45720" rIns="91440" bIns="45720" rtlCol="0" anchor="t">
            <a:normAutofit/>
          </a:bodyPr>
          <a:lstStyle/>
          <a:p>
            <a:r>
              <a:rPr lang="en-US">
                <a:solidFill>
                  <a:schemeClr val="bg1"/>
                </a:solidFill>
              </a:rPr>
              <a:t>At the forefront of energy transformation</a:t>
            </a:r>
          </a:p>
        </p:txBody>
      </p:sp>
      <p:pic>
        <p:nvPicPr>
          <p:cNvPr id="2" name="Picture 2">
            <a:extLst>
              <a:ext uri="{FF2B5EF4-FFF2-40B4-BE49-F238E27FC236}">
                <a16:creationId xmlns:a16="http://schemas.microsoft.com/office/drawing/2014/main" id="{34EA98DF-A7A7-8882-B9E8-C414E395B275}"/>
              </a:ext>
            </a:extLst>
          </p:cNvPr>
          <p:cNvPicPr>
            <a:picLocks noChangeAspect="1"/>
          </p:cNvPicPr>
          <p:nvPr/>
        </p:nvPicPr>
        <p:blipFill>
          <a:blip r:embed="rId2"/>
          <a:stretch>
            <a:fillRect/>
          </a:stretch>
        </p:blipFill>
        <p:spPr>
          <a:xfrm>
            <a:off x="5928504" y="710503"/>
            <a:ext cx="2743200" cy="1026741"/>
          </a:xfrm>
          <a:prstGeom prst="rect">
            <a:avLst/>
          </a:prstGeom>
        </p:spPr>
      </p:pic>
    </p:spTree>
    <p:extLst>
      <p:ext uri="{BB962C8B-B14F-4D97-AF65-F5344CB8AC3E}">
        <p14:creationId xmlns:p14="http://schemas.microsoft.com/office/powerpoint/2010/main" val="1832152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945078D4-23EE-4AB2-9E6C-8013BB55418B}"/>
              </a:ext>
            </a:extLst>
          </p:cNvPr>
          <p:cNvGraphicFramePr>
            <a:graphicFrameLocks/>
          </p:cNvGraphicFramePr>
          <p:nvPr/>
        </p:nvGraphicFramePr>
        <p:xfrm>
          <a:off x="520103" y="1418379"/>
          <a:ext cx="8103795" cy="1364527"/>
        </p:xfrm>
        <a:graphic>
          <a:graphicData uri="http://schemas.openxmlformats.org/drawingml/2006/table">
            <a:tbl>
              <a:tblPr>
                <a:tableStyleId>{16D9F66E-5EB9-4882-86FB-DCBF35E3C3E4}</a:tableStyleId>
              </a:tblPr>
              <a:tblGrid>
                <a:gridCol w="1125076">
                  <a:extLst>
                    <a:ext uri="{9D8B030D-6E8A-4147-A177-3AD203B41FA5}">
                      <a16:colId xmlns:a16="http://schemas.microsoft.com/office/drawing/2014/main" val="20000"/>
                    </a:ext>
                  </a:extLst>
                </a:gridCol>
                <a:gridCol w="3629942">
                  <a:extLst>
                    <a:ext uri="{9D8B030D-6E8A-4147-A177-3AD203B41FA5}">
                      <a16:colId xmlns:a16="http://schemas.microsoft.com/office/drawing/2014/main" val="20001"/>
                    </a:ext>
                  </a:extLst>
                </a:gridCol>
                <a:gridCol w="3348777">
                  <a:extLst>
                    <a:ext uri="{9D8B030D-6E8A-4147-A177-3AD203B41FA5}">
                      <a16:colId xmlns:a16="http://schemas.microsoft.com/office/drawing/2014/main" val="2757541640"/>
                    </a:ext>
                  </a:extLst>
                </a:gridCol>
              </a:tblGrid>
              <a:tr h="598790">
                <a:tc>
                  <a:txBody>
                    <a:bodyPr/>
                    <a:lstStyle/>
                    <a:p>
                      <a:pPr marL="0" marR="0" lvl="0" indent="0" algn="ctr" defTabSz="455613" rtl="0" eaLnBrk="1" fontAlgn="base" latinLnBrk="0" hangingPunct="1">
                        <a:lnSpc>
                          <a:spcPct val="100000"/>
                        </a:lnSpc>
                        <a:spcBef>
                          <a:spcPts val="600"/>
                        </a:spcBef>
                        <a:spcAft>
                          <a:spcPct val="0"/>
                        </a:spcAft>
                        <a:buClrTx/>
                        <a:buSzTx/>
                        <a:buFontTx/>
                        <a:buNone/>
                        <a:tabLst/>
                      </a:pPr>
                      <a:endPar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8000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500" b="1" i="0" u="none" strike="noStrike" cap="none" normalizeH="0" baseline="0">
                          <a:ln>
                            <a:noFill/>
                          </a:ln>
                          <a:solidFill>
                            <a:srgbClr val="000000"/>
                          </a:solidFill>
                          <a:effectLst/>
                          <a:latin typeface="Arial" panose="020B0604020202020204" pitchFamily="34" charset="0"/>
                          <a:cs typeface="Arial" panose="020B0604020202020204" pitchFamily="34" charset="0"/>
                        </a:rPr>
                        <a:t>Strand 1 – Development Expenditure (DEVEX)</a:t>
                      </a:r>
                    </a:p>
                  </a:txBody>
                  <a:tcPr marL="51435" marR="51435" marT="25714" marB="2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8000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500" b="1" i="0" u="none" strike="noStrike" cap="none" normalizeH="0" baseline="0">
                          <a:ln>
                            <a:noFill/>
                          </a:ln>
                          <a:solidFill>
                            <a:srgbClr val="000000"/>
                          </a:solidFill>
                          <a:effectLst/>
                          <a:latin typeface="Arial" panose="020B0604020202020204" pitchFamily="34" charset="0"/>
                          <a:cs typeface="Arial" panose="020B0604020202020204" pitchFamily="34" charset="0"/>
                        </a:rPr>
                        <a:t>Strand 2 – Capital Expenditure (CAPEX)</a:t>
                      </a:r>
                    </a:p>
                  </a:txBody>
                  <a:tcPr marL="51435" marR="51435" marT="25714" marB="2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72759866"/>
                  </a:ext>
                </a:extLst>
              </a:tr>
              <a:tr h="765737">
                <a:tc>
                  <a:txBody>
                    <a:bodyPr/>
                    <a:lstStyle/>
                    <a:p>
                      <a:pPr marL="0" marR="0" lvl="0" indent="0" algn="ctr" defTabSz="455613" rtl="0" eaLnBrk="1" fontAlgn="base" latinLnBrk="0" hangingPunct="1">
                        <a:lnSpc>
                          <a:spcPct val="100000"/>
                        </a:lnSpc>
                        <a:spcBef>
                          <a:spcPts val="600"/>
                        </a:spcBef>
                        <a:spcAft>
                          <a:spcPct val="0"/>
                        </a:spcAft>
                        <a:buClrTx/>
                        <a:buSzTx/>
                        <a:buFontTx/>
                        <a:buNone/>
                        <a:tabLst/>
                      </a:pPr>
                      <a:r>
                        <a:rPr kumimoji="0" lang="en-GB" sz="1500" u="none" strike="noStrike" cap="none" normalizeH="0" baseline="0">
                          <a:ln>
                            <a:noFill/>
                          </a:ln>
                          <a:solidFill>
                            <a:srgbClr val="000000"/>
                          </a:solidFill>
                          <a:effectLst/>
                          <a:latin typeface="Arial" panose="020B0604020202020204" pitchFamily="34" charset="0"/>
                          <a:cs typeface="Arial" panose="020B0604020202020204" pitchFamily="34" charset="0"/>
                        </a:rPr>
                        <a:t>Total grant</a:t>
                      </a:r>
                      <a:endParaRPr kumimoji="0" lang="en-GB" sz="15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500" b="0" i="0" u="none" strike="noStrike" cap="none" normalizeH="0" baseline="0">
                          <a:ln>
                            <a:noFill/>
                          </a:ln>
                          <a:solidFill>
                            <a:srgbClr val="000000"/>
                          </a:solidFill>
                          <a:effectLst/>
                          <a:latin typeface="Arial" panose="020B0604020202020204" pitchFamily="34" charset="0"/>
                          <a:cs typeface="Arial" panose="020B0604020202020204" pitchFamily="34" charset="0"/>
                        </a:rPr>
                        <a:t>50% of eligible costs if you are a UK registered business of any size</a:t>
                      </a:r>
                    </a:p>
                  </a:txBody>
                  <a:tcPr marL="51435" marR="51435" marT="25714" marB="2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500" b="0" i="0" u="none" strike="noStrike" cap="none" normalizeH="0" baseline="0">
                          <a:ln>
                            <a:noFill/>
                          </a:ln>
                          <a:solidFill>
                            <a:srgbClr val="000000"/>
                          </a:solidFill>
                          <a:effectLst/>
                          <a:latin typeface="Arial" panose="020B0604020202020204" pitchFamily="34" charset="0"/>
                          <a:cs typeface="Arial" panose="020B0604020202020204" pitchFamily="34" charset="0"/>
                        </a:rPr>
                        <a:t>30% of eligible costs if you are a UK registered business of any size</a:t>
                      </a:r>
                    </a:p>
                  </a:txBody>
                  <a:tcPr marL="51435" marR="51435" marT="25714" marB="2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68795250"/>
                  </a:ext>
                </a:extLst>
              </a:tr>
            </a:tbl>
          </a:graphicData>
        </a:graphic>
      </p:graphicFrame>
      <p:sp>
        <p:nvSpPr>
          <p:cNvPr id="6" name="Title 1">
            <a:extLst>
              <a:ext uri="{FF2B5EF4-FFF2-40B4-BE49-F238E27FC236}">
                <a16:creationId xmlns:a16="http://schemas.microsoft.com/office/drawing/2014/main" id="{A33E9DF6-1679-4E2F-812F-3E4637F696BE}"/>
              </a:ext>
            </a:extLst>
          </p:cNvPr>
          <p:cNvSpPr txBox="1">
            <a:spLocks/>
          </p:cNvSpPr>
          <p:nvPr/>
        </p:nvSpPr>
        <p:spPr>
          <a:xfrm>
            <a:off x="343459" y="473981"/>
            <a:ext cx="8457080" cy="385341"/>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3000" b="0" i="0" kern="1200">
                <a:solidFill>
                  <a:srgbClr val="5F2167"/>
                </a:solidFill>
                <a:latin typeface="Rockwell Nova Light" charset="0"/>
                <a:ea typeface="Rockwell Nova Light" charset="0"/>
                <a:cs typeface="Rockwell Nova Light" charset="0"/>
              </a:defRPr>
            </a:lvl1pPr>
          </a:lstStyle>
          <a:p>
            <a:pPr algn="l">
              <a:defRPr/>
            </a:pPr>
            <a:r>
              <a:rPr lang="en-US" sz="3300" b="1" spc="-113">
                <a:solidFill>
                  <a:srgbClr val="2E2D62"/>
                </a:solidFill>
                <a:latin typeface="Arial" panose="020B0604020202020204" pitchFamily="34" charset="0"/>
                <a:ea typeface="+mn-ea"/>
                <a:cs typeface="Arial" panose="020B0604020202020204" pitchFamily="34" charset="0"/>
              </a:rPr>
              <a:t>Funding </a:t>
            </a:r>
          </a:p>
        </p:txBody>
      </p:sp>
      <p:sp>
        <p:nvSpPr>
          <p:cNvPr id="9" name="TextBox 8">
            <a:extLst>
              <a:ext uri="{FF2B5EF4-FFF2-40B4-BE49-F238E27FC236}">
                <a16:creationId xmlns:a16="http://schemas.microsoft.com/office/drawing/2014/main" id="{3129C186-15CF-4DC2-B3B6-2CA2FA3CAE0C}"/>
              </a:ext>
            </a:extLst>
          </p:cNvPr>
          <p:cNvSpPr txBox="1"/>
          <p:nvPr/>
        </p:nvSpPr>
        <p:spPr>
          <a:xfrm>
            <a:off x="479180" y="3169261"/>
            <a:ext cx="8185639" cy="461665"/>
          </a:xfrm>
          <a:prstGeom prst="rect">
            <a:avLst/>
          </a:prstGeom>
          <a:noFill/>
        </p:spPr>
        <p:txBody>
          <a:bodyPr wrap="square">
            <a:spAutoFit/>
          </a:bodyPr>
          <a:lstStyle/>
          <a:p>
            <a:pPr defTabSz="685800">
              <a:spcAft>
                <a:spcPts val="900"/>
              </a:spcAft>
              <a:defRPr/>
            </a:pPr>
            <a:r>
              <a:rPr lang="en-US" sz="1200" b="1">
                <a:solidFill>
                  <a:srgbClr val="000000"/>
                </a:solidFill>
                <a:latin typeface="Arial"/>
                <a:cs typeface="Arial"/>
              </a:rPr>
              <a:t>For research </a:t>
            </a:r>
            <a:r>
              <a:rPr lang="en-US" sz="1200" b="1" err="1">
                <a:solidFill>
                  <a:srgbClr val="000000"/>
                </a:solidFill>
                <a:latin typeface="Arial"/>
                <a:cs typeface="Arial"/>
              </a:rPr>
              <a:t>organisations</a:t>
            </a:r>
            <a:r>
              <a:rPr lang="en-US" sz="1200" b="1">
                <a:solidFill>
                  <a:srgbClr val="000000"/>
                </a:solidFill>
                <a:latin typeface="Arial"/>
                <a:cs typeface="Arial"/>
              </a:rPr>
              <a:t> conducting fundamental research </a:t>
            </a:r>
            <a:r>
              <a:rPr lang="en-GB" sz="1200" b="1">
                <a:solidFill>
                  <a:srgbClr val="000000"/>
                </a:solidFill>
                <a:latin typeface="Arial"/>
                <a:cs typeface="Arial"/>
              </a:rPr>
              <a:t>you could get funding for your eligible project costs of </a:t>
            </a:r>
            <a:r>
              <a:rPr lang="en-GB" sz="1200" b="1" u="sng">
                <a:solidFill>
                  <a:srgbClr val="000000"/>
                </a:solidFill>
                <a:latin typeface="Arial"/>
                <a:cs typeface="Arial"/>
              </a:rPr>
              <a:t>up to 100</a:t>
            </a:r>
            <a:r>
              <a:rPr lang="en-GB" sz="1200" b="1">
                <a:solidFill>
                  <a:srgbClr val="000000"/>
                </a:solidFill>
                <a:latin typeface="Arial"/>
                <a:cs typeface="Arial"/>
              </a:rPr>
              <a:t>%. (Maximum 30% of total project value)</a:t>
            </a:r>
          </a:p>
        </p:txBody>
      </p:sp>
      <p:pic>
        <p:nvPicPr>
          <p:cNvPr id="5" name="Picture 2" descr="Publisher: Department for Business, Energy &amp; Industrial Strategy (BEIS) -  London Datastore">
            <a:extLst>
              <a:ext uri="{FF2B5EF4-FFF2-40B4-BE49-F238E27FC236}">
                <a16:creationId xmlns:a16="http://schemas.microsoft.com/office/drawing/2014/main" id="{F5BE0429-643E-4057-AA1E-C4883AD1D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3236" y="4290629"/>
            <a:ext cx="1009964" cy="54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73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2804667375"/>
              </p:ext>
            </p:extLst>
          </p:nvPr>
        </p:nvGraphicFramePr>
        <p:xfrm>
          <a:off x="589293" y="951723"/>
          <a:ext cx="7983208" cy="3153144"/>
        </p:xfrm>
        <a:graphic>
          <a:graphicData uri="http://schemas.openxmlformats.org/drawingml/2006/table">
            <a:tbl>
              <a:tblPr firstRow="1" bandRow="1">
                <a:tableStyleId>{16D9F66E-5EB9-4882-86FB-DCBF35E3C3E4}</a:tableStyleId>
              </a:tblPr>
              <a:tblGrid>
                <a:gridCol w="2662838">
                  <a:extLst>
                    <a:ext uri="{9D8B030D-6E8A-4147-A177-3AD203B41FA5}">
                      <a16:colId xmlns:a16="http://schemas.microsoft.com/office/drawing/2014/main" val="20000"/>
                    </a:ext>
                  </a:extLst>
                </a:gridCol>
                <a:gridCol w="2660185">
                  <a:extLst>
                    <a:ext uri="{9D8B030D-6E8A-4147-A177-3AD203B41FA5}">
                      <a16:colId xmlns:a16="http://schemas.microsoft.com/office/drawing/2014/main" val="20001"/>
                    </a:ext>
                  </a:extLst>
                </a:gridCol>
                <a:gridCol w="2660185">
                  <a:extLst>
                    <a:ext uri="{9D8B030D-6E8A-4147-A177-3AD203B41FA5}">
                      <a16:colId xmlns:a16="http://schemas.microsoft.com/office/drawing/2014/main" val="831789115"/>
                    </a:ext>
                  </a:extLst>
                </a:gridCol>
              </a:tblGrid>
              <a:tr h="450980">
                <a:tc>
                  <a:txBody>
                    <a:bodyPr/>
                    <a:lstStyle/>
                    <a:p>
                      <a:pPr>
                        <a:spcBef>
                          <a:spcPts val="0"/>
                        </a:spcBef>
                        <a:spcAft>
                          <a:spcPts val="0"/>
                        </a:spcAft>
                      </a:pPr>
                      <a:r>
                        <a:rPr lang="en-GB" sz="1800" u="none" baseline="0">
                          <a:solidFill>
                            <a:srgbClr val="000000"/>
                          </a:solidFill>
                          <a:latin typeface="Arial" panose="020B0604020202020204" pitchFamily="34" charset="0"/>
                          <a:cs typeface="Arial" panose="020B0604020202020204" pitchFamily="34" charset="0"/>
                        </a:rPr>
                        <a:t>Timeline</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0"/>
                        </a:spcBef>
                        <a:spcAft>
                          <a:spcPts val="0"/>
                        </a:spcAft>
                      </a:pPr>
                      <a:r>
                        <a:rPr lang="en-GB" sz="1800" baseline="0">
                          <a:solidFill>
                            <a:srgbClr val="000000"/>
                          </a:solidFill>
                          <a:latin typeface="Arial" panose="020B0604020202020204" pitchFamily="34" charset="0"/>
                          <a:cs typeface="Arial" panose="020B0604020202020204" pitchFamily="34" charset="0"/>
                        </a:rPr>
                        <a:t>Strand 1 (DEVEX)</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0"/>
                        </a:spcBef>
                        <a:spcAft>
                          <a:spcPts val="0"/>
                        </a:spcAft>
                      </a:pPr>
                      <a:r>
                        <a:rPr lang="en-GB" sz="1800" baseline="0">
                          <a:solidFill>
                            <a:srgbClr val="000000"/>
                          </a:solidFill>
                          <a:latin typeface="Arial" panose="020B0604020202020204" pitchFamily="34" charset="0"/>
                          <a:cs typeface="Arial" panose="020B0604020202020204" pitchFamily="34" charset="0"/>
                        </a:rPr>
                        <a:t>Strand 2 (CAPEX)</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1769746"/>
                  </a:ext>
                </a:extLst>
              </a:tr>
              <a:tr h="600068">
                <a:tc>
                  <a:txBody>
                    <a:bodyPr/>
                    <a:lstStyle/>
                    <a:p>
                      <a:pPr>
                        <a:spcBef>
                          <a:spcPts val="0"/>
                        </a:spcBef>
                        <a:spcAft>
                          <a:spcPts val="0"/>
                        </a:spcAft>
                      </a:pPr>
                      <a:r>
                        <a:rPr lang="en-GB" sz="1800" b="1" u="none">
                          <a:solidFill>
                            <a:srgbClr val="000000"/>
                          </a:solidFill>
                          <a:latin typeface="Arial" panose="020B0604020202020204" pitchFamily="34" charset="0"/>
                          <a:cs typeface="Arial" panose="020B0604020202020204" pitchFamily="34" charset="0"/>
                        </a:rPr>
                        <a:t>Competition Opens</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b="0" u="none">
                          <a:solidFill>
                            <a:srgbClr val="000000"/>
                          </a:solidFill>
                          <a:latin typeface="Arial" panose="020B0604020202020204" pitchFamily="34" charset="0"/>
                          <a:cs typeface="Arial" panose="020B0604020202020204" pitchFamily="34" charset="0"/>
                        </a:rPr>
                        <a:t>25</a:t>
                      </a:r>
                      <a:r>
                        <a:rPr lang="en-GB" sz="1800" b="0" u="none" baseline="30000">
                          <a:solidFill>
                            <a:srgbClr val="000000"/>
                          </a:solidFill>
                          <a:latin typeface="Arial" panose="020B0604020202020204" pitchFamily="34" charset="0"/>
                          <a:cs typeface="Arial" panose="020B0604020202020204" pitchFamily="34" charset="0"/>
                        </a:rPr>
                        <a:t>th</a:t>
                      </a:r>
                      <a:r>
                        <a:rPr lang="en-GB" sz="1800" b="0" u="none">
                          <a:solidFill>
                            <a:srgbClr val="000000"/>
                          </a:solidFill>
                          <a:latin typeface="Arial" panose="020B0604020202020204" pitchFamily="34" charset="0"/>
                          <a:cs typeface="Arial" panose="020B0604020202020204" pitchFamily="34" charset="0"/>
                        </a:rPr>
                        <a:t> April 2022</a:t>
                      </a:r>
                      <a:endParaRPr lang="en-GB" sz="1800" b="0" i="0" u="none">
                        <a:solidFill>
                          <a:srgbClr val="000000"/>
                        </a:solidFill>
                        <a:latin typeface="Arial" panose="020B0604020202020204" pitchFamily="34" charset="0"/>
                        <a:cs typeface="Arial" panose="020B0604020202020204" pitchFamily="34" charset="0"/>
                      </a:endParaRP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0" u="none">
                          <a:solidFill>
                            <a:srgbClr val="000000"/>
                          </a:solidFill>
                          <a:latin typeface="Arial" panose="020B0604020202020204" pitchFamily="34" charset="0"/>
                          <a:cs typeface="Arial" panose="020B0604020202020204" pitchFamily="34" charset="0"/>
                        </a:rPr>
                        <a:t>25</a:t>
                      </a:r>
                      <a:r>
                        <a:rPr lang="en-GB" sz="1800" b="0" u="none" baseline="30000">
                          <a:solidFill>
                            <a:srgbClr val="000000"/>
                          </a:solidFill>
                          <a:latin typeface="Arial" panose="020B0604020202020204" pitchFamily="34" charset="0"/>
                          <a:cs typeface="Arial" panose="020B0604020202020204" pitchFamily="34" charset="0"/>
                        </a:rPr>
                        <a:t>th</a:t>
                      </a:r>
                      <a:r>
                        <a:rPr lang="en-GB" sz="1800" b="0" u="none">
                          <a:solidFill>
                            <a:srgbClr val="000000"/>
                          </a:solidFill>
                          <a:latin typeface="Arial" panose="020B0604020202020204" pitchFamily="34" charset="0"/>
                          <a:cs typeface="Arial" panose="020B0604020202020204" pitchFamily="34" charset="0"/>
                        </a:rPr>
                        <a:t> April 2022</a:t>
                      </a:r>
                      <a:endParaRPr lang="en-GB" sz="1800" b="0" i="0" u="none">
                        <a:solidFill>
                          <a:srgbClr val="000000"/>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800" b="0" i="0" u="none">
                        <a:solidFill>
                          <a:srgbClr val="000000"/>
                        </a:solidFill>
                        <a:latin typeface="Arial" panose="020B0604020202020204" pitchFamily="34" charset="0"/>
                        <a:cs typeface="Arial" panose="020B0604020202020204" pitchFamily="34" charset="0"/>
                      </a:endParaRP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00068">
                <a:tc>
                  <a:txBody>
                    <a:bodyPr/>
                    <a:lstStyle/>
                    <a:p>
                      <a:pPr>
                        <a:spcBef>
                          <a:spcPts val="0"/>
                        </a:spcBef>
                        <a:spcAft>
                          <a:spcPts val="0"/>
                        </a:spcAft>
                      </a:pPr>
                      <a:r>
                        <a:rPr lang="en-GB" sz="1800" b="1" u="none">
                          <a:solidFill>
                            <a:srgbClr val="000000"/>
                          </a:solidFill>
                          <a:latin typeface="Arial" panose="020B0604020202020204" pitchFamily="34" charset="0"/>
                          <a:cs typeface="Arial" panose="020B0604020202020204" pitchFamily="34" charset="0"/>
                        </a:rPr>
                        <a:t>Briefing Event</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0"/>
                        </a:spcBef>
                        <a:spcAft>
                          <a:spcPts val="0"/>
                        </a:spcAft>
                      </a:pPr>
                      <a:r>
                        <a:rPr lang="en-GB" sz="1800" b="0" u="none">
                          <a:solidFill>
                            <a:srgbClr val="000000"/>
                          </a:solidFill>
                          <a:latin typeface="Arial" panose="020B0604020202020204" pitchFamily="34" charset="0"/>
                          <a:cs typeface="Arial" panose="020B0604020202020204" pitchFamily="34" charset="0"/>
                        </a:rPr>
                        <a:t>26</a:t>
                      </a:r>
                      <a:r>
                        <a:rPr lang="en-GB" sz="1800" b="0" u="none" baseline="30000">
                          <a:solidFill>
                            <a:srgbClr val="000000"/>
                          </a:solidFill>
                          <a:latin typeface="Arial" panose="020B0604020202020204" pitchFamily="34" charset="0"/>
                          <a:cs typeface="Arial" panose="020B0604020202020204" pitchFamily="34" charset="0"/>
                        </a:rPr>
                        <a:t>th</a:t>
                      </a:r>
                      <a:r>
                        <a:rPr lang="en-GB" sz="1800" b="0" u="none">
                          <a:solidFill>
                            <a:srgbClr val="000000"/>
                          </a:solidFill>
                          <a:latin typeface="Arial" panose="020B0604020202020204" pitchFamily="34" charset="0"/>
                          <a:cs typeface="Arial" panose="020B0604020202020204" pitchFamily="34" charset="0"/>
                        </a:rPr>
                        <a:t> April 2022</a:t>
                      </a:r>
                      <a:endParaRPr lang="en-GB" sz="1800" b="0" i="0" u="none">
                        <a:solidFill>
                          <a:srgbClr val="000000"/>
                        </a:solidFill>
                        <a:latin typeface="Arial" panose="020B0604020202020204" pitchFamily="34" charset="0"/>
                        <a:cs typeface="Arial" panose="020B0604020202020204" pitchFamily="34" charset="0"/>
                      </a:endParaRP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u="none">
                          <a:solidFill>
                            <a:srgbClr val="000000"/>
                          </a:solidFill>
                          <a:latin typeface="Arial" panose="020B0604020202020204" pitchFamily="34" charset="0"/>
                          <a:cs typeface="Arial" panose="020B0604020202020204" pitchFamily="34" charset="0"/>
                        </a:rPr>
                        <a:t>26</a:t>
                      </a:r>
                      <a:r>
                        <a:rPr lang="en-GB" sz="1800" b="0" u="none" baseline="30000">
                          <a:solidFill>
                            <a:srgbClr val="000000"/>
                          </a:solidFill>
                          <a:latin typeface="Arial" panose="020B0604020202020204" pitchFamily="34" charset="0"/>
                          <a:cs typeface="Arial" panose="020B0604020202020204" pitchFamily="34" charset="0"/>
                        </a:rPr>
                        <a:t>th</a:t>
                      </a:r>
                      <a:r>
                        <a:rPr lang="en-GB" sz="1800" b="0" u="none">
                          <a:solidFill>
                            <a:srgbClr val="000000"/>
                          </a:solidFill>
                          <a:latin typeface="Arial" panose="020B0604020202020204" pitchFamily="34" charset="0"/>
                          <a:cs typeface="Arial" panose="020B0604020202020204" pitchFamily="34" charset="0"/>
                        </a:rPr>
                        <a:t> April 2022</a:t>
                      </a:r>
                      <a:endParaRPr lang="en-GB" sz="1800" b="0" i="0" u="none">
                        <a:solidFill>
                          <a:srgbClr val="000000"/>
                        </a:solidFill>
                        <a:latin typeface="Arial" panose="020B0604020202020204" pitchFamily="34" charset="0"/>
                        <a:cs typeface="Arial" panose="020B0604020202020204" pitchFamily="34" charset="0"/>
                      </a:endParaRPr>
                    </a:p>
                    <a:p>
                      <a:pPr>
                        <a:spcBef>
                          <a:spcPts val="0"/>
                        </a:spcBef>
                        <a:spcAft>
                          <a:spcPts val="0"/>
                        </a:spcAft>
                      </a:pPr>
                      <a:endParaRPr lang="en-GB" sz="1800" b="0" i="0" u="none">
                        <a:solidFill>
                          <a:srgbClr val="000000"/>
                        </a:solidFill>
                        <a:latin typeface="Arial" panose="020B0604020202020204" pitchFamily="34" charset="0"/>
                        <a:cs typeface="Arial" panose="020B0604020202020204" pitchFamily="34" charset="0"/>
                      </a:endParaRP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0980">
                <a:tc>
                  <a:txBody>
                    <a:bodyPr/>
                    <a:lstStyle/>
                    <a:p>
                      <a:r>
                        <a:rPr lang="en-GB" sz="1800" b="1">
                          <a:solidFill>
                            <a:srgbClr val="000000"/>
                          </a:solidFill>
                          <a:latin typeface="Arial" panose="020B0604020202020204" pitchFamily="34" charset="0"/>
                          <a:cs typeface="Arial" panose="020B0604020202020204" pitchFamily="34" charset="0"/>
                        </a:rPr>
                        <a:t>Submission Deadline</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22</a:t>
                      </a:r>
                      <a:r>
                        <a:rPr kumimoji="0" lang="en-GB" sz="1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June 2022 11:00</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GB" sz="1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th</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July 2022 11:00</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7980721"/>
                  </a:ext>
                </a:extLst>
              </a:tr>
              <a:tr h="600068">
                <a:tc>
                  <a:txBody>
                    <a:bodyPr/>
                    <a:lstStyle/>
                    <a:p>
                      <a:r>
                        <a:rPr lang="en-GB" sz="1800" b="1">
                          <a:solidFill>
                            <a:srgbClr val="000000"/>
                          </a:solidFill>
                          <a:latin typeface="Arial" panose="020B0604020202020204" pitchFamily="34" charset="0"/>
                          <a:cs typeface="Arial" panose="020B0604020202020204" pitchFamily="34" charset="0"/>
                        </a:rPr>
                        <a:t>Interviews</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GB" sz="1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th</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September 2022 (w/c)</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12</a:t>
                      </a:r>
                      <a:r>
                        <a:rPr kumimoji="0" lang="en-GB" sz="1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th</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September 2022 (w/c)</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8225601"/>
                  </a:ext>
                </a:extLst>
              </a:tr>
              <a:tr h="450980">
                <a:tc>
                  <a:txBody>
                    <a:bodyPr/>
                    <a:lstStyle/>
                    <a:p>
                      <a:r>
                        <a:rPr lang="en-GB" sz="1800" b="1">
                          <a:solidFill>
                            <a:srgbClr val="000000"/>
                          </a:solidFill>
                          <a:latin typeface="Arial" panose="020B0604020202020204" pitchFamily="34" charset="0"/>
                          <a:cs typeface="Arial" panose="020B0604020202020204" pitchFamily="34" charset="0"/>
                        </a:rPr>
                        <a:t>Applicants</a:t>
                      </a:r>
                      <a:r>
                        <a:rPr lang="en-GB" sz="1800" b="1" baseline="0">
                          <a:solidFill>
                            <a:srgbClr val="000000"/>
                          </a:solidFill>
                          <a:latin typeface="Arial" panose="020B0604020202020204" pitchFamily="34" charset="0"/>
                          <a:cs typeface="Arial" panose="020B0604020202020204" pitchFamily="34" charset="0"/>
                        </a:rPr>
                        <a:t> notified</a:t>
                      </a:r>
                      <a:endParaRPr lang="en-GB" sz="1800" b="1">
                        <a:solidFill>
                          <a:srgbClr val="000000"/>
                        </a:solidFill>
                        <a:latin typeface="Arial" panose="020B0604020202020204" pitchFamily="34" charset="0"/>
                        <a:cs typeface="Arial" panose="020B0604020202020204" pitchFamily="34" charset="0"/>
                      </a:endParaRP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23</a:t>
                      </a:r>
                      <a:r>
                        <a:rPr kumimoji="0" lang="en-GB" sz="1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rd</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September 2022</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30</a:t>
                      </a:r>
                      <a:r>
                        <a:rPr kumimoji="0" lang="en-GB" sz="1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th</a:t>
                      </a:r>
                      <a:r>
                        <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September 2022</a:t>
                      </a:r>
                    </a:p>
                  </a:txBody>
                  <a:tcPr marL="76323" marR="76323" marT="25714" marB="2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 name="Title 1">
            <a:extLst>
              <a:ext uri="{FF2B5EF4-FFF2-40B4-BE49-F238E27FC236}">
                <a16:creationId xmlns:a16="http://schemas.microsoft.com/office/drawing/2014/main" id="{D3EFA3EE-E2E1-4D0B-AC61-697BDC21A15C}"/>
              </a:ext>
            </a:extLst>
          </p:cNvPr>
          <p:cNvSpPr txBox="1">
            <a:spLocks/>
          </p:cNvSpPr>
          <p:nvPr/>
        </p:nvSpPr>
        <p:spPr>
          <a:xfrm>
            <a:off x="516637" y="393311"/>
            <a:ext cx="8457080" cy="385341"/>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3000" b="0" i="0" kern="1200">
                <a:solidFill>
                  <a:srgbClr val="5F2167"/>
                </a:solidFill>
                <a:latin typeface="Rockwell Nova Light" charset="0"/>
                <a:ea typeface="Rockwell Nova Light" charset="0"/>
                <a:cs typeface="Rockwell Nova Light" charset="0"/>
              </a:defRPr>
            </a:lvl1pPr>
          </a:lstStyle>
          <a:p>
            <a:pPr algn="l" defTabSz="685800"/>
            <a:r>
              <a:rPr lang="en-US" sz="2400" b="1">
                <a:solidFill>
                  <a:srgbClr val="000000"/>
                </a:solidFill>
                <a:latin typeface="Arial" panose="020B0604020202020204" pitchFamily="34" charset="0"/>
                <a:cs typeface="Arial" panose="020B0604020202020204" pitchFamily="34" charset="0"/>
              </a:rPr>
              <a:t>Key Dates </a:t>
            </a:r>
          </a:p>
        </p:txBody>
      </p:sp>
      <p:pic>
        <p:nvPicPr>
          <p:cNvPr id="4" name="Picture 2" descr="Publisher: Department for Business, Energy &amp; Industrial Strategy (BEIS) -  London Datastore">
            <a:extLst>
              <a:ext uri="{FF2B5EF4-FFF2-40B4-BE49-F238E27FC236}">
                <a16:creationId xmlns:a16="http://schemas.microsoft.com/office/drawing/2014/main" id="{2DA8DA47-12D2-4EFA-A4E6-0FFC73B79A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857" y="4308782"/>
            <a:ext cx="923864" cy="4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88F1-30D1-47B3-8B65-38FE416AF4D0}"/>
              </a:ext>
            </a:extLst>
          </p:cNvPr>
          <p:cNvSpPr>
            <a:spLocks noGrp="1"/>
          </p:cNvSpPr>
          <p:nvPr>
            <p:ph type="title"/>
          </p:nvPr>
        </p:nvSpPr>
        <p:spPr>
          <a:xfrm>
            <a:off x="628650" y="102393"/>
            <a:ext cx="7886700" cy="994172"/>
          </a:xfrm>
        </p:spPr>
        <p:txBody>
          <a:bodyPr>
            <a:normAutofit/>
          </a:bodyPr>
          <a:lstStyle/>
          <a:p>
            <a:r>
              <a:rPr lang="en-GB"/>
              <a:t>Net Zero Hydrogen</a:t>
            </a:r>
          </a:p>
        </p:txBody>
      </p:sp>
      <p:sp>
        <p:nvSpPr>
          <p:cNvPr id="3" name="Content Placeholder 2">
            <a:extLst>
              <a:ext uri="{FF2B5EF4-FFF2-40B4-BE49-F238E27FC236}">
                <a16:creationId xmlns:a16="http://schemas.microsoft.com/office/drawing/2014/main" id="{B1E82ECF-8AF8-4E60-A052-75D4CAD6D7D5}"/>
              </a:ext>
            </a:extLst>
          </p:cNvPr>
          <p:cNvSpPr>
            <a:spLocks noGrp="1"/>
          </p:cNvSpPr>
          <p:nvPr>
            <p:ph idx="1"/>
          </p:nvPr>
        </p:nvSpPr>
        <p:spPr>
          <a:xfrm>
            <a:off x="628650" y="1096565"/>
            <a:ext cx="7886700" cy="3263504"/>
          </a:xfrm>
        </p:spPr>
        <p:txBody>
          <a:bodyPr>
            <a:normAutofit fontScale="55000" lnSpcReduction="20000"/>
          </a:bodyPr>
          <a:lstStyle/>
          <a:p>
            <a:r>
              <a:rPr lang="en-GB" b="1"/>
              <a:t>Potential Project Areas</a:t>
            </a:r>
          </a:p>
          <a:p>
            <a:r>
              <a:rPr lang="en-GB"/>
              <a:t>Strand 1 </a:t>
            </a:r>
            <a:r>
              <a:rPr lang="en-GB" err="1"/>
              <a:t>DevEx</a:t>
            </a:r>
            <a:endParaRPr lang="en-GB"/>
          </a:p>
          <a:p>
            <a:r>
              <a:rPr lang="en-GB"/>
              <a:t>Front end engineering design (FEED) and post-FEED studies. The aim is to build the pipeline of hydrogen production projects and measurably move them closer to deployment. This competition supports multiple hydrogen production pathways.  Project must address </a:t>
            </a:r>
            <a:r>
              <a:rPr lang="en-GB" b="1"/>
              <a:t>low carbon hydrogen (see calculator tool)</a:t>
            </a:r>
            <a:r>
              <a:rPr lang="en-GB"/>
              <a:t>production opportunities studies or both.</a:t>
            </a:r>
          </a:p>
          <a:p>
            <a:r>
              <a:rPr lang="en-GB"/>
              <a:t>FEED studies can include:</a:t>
            </a:r>
          </a:p>
          <a:p>
            <a:pPr lvl="1"/>
            <a:r>
              <a:rPr lang="en-GB"/>
              <a:t>equipment definition (equipment data sheets, specifications)</a:t>
            </a:r>
          </a:p>
          <a:p>
            <a:pPr lvl="1"/>
            <a:r>
              <a:rPr lang="en-GB"/>
              <a:t>equipment pricing (bid lists, bid packages)</a:t>
            </a:r>
          </a:p>
          <a:p>
            <a:pPr lvl="1"/>
            <a:r>
              <a:rPr lang="en-GB"/>
              <a:t>plant layout &amp; model (plot plan)</a:t>
            </a:r>
          </a:p>
          <a:p>
            <a:pPr lvl="1"/>
            <a:r>
              <a:rPr lang="en-GB"/>
              <a:t>material quantification (material take-off, physical drawings)</a:t>
            </a:r>
          </a:p>
          <a:p>
            <a:pPr lvl="1"/>
            <a:r>
              <a:rPr lang="en-GB"/>
              <a:t>engineering, procurement and construction (EPC) execution planning (EPC schedule, contract plan)</a:t>
            </a:r>
          </a:p>
          <a:p>
            <a:pPr lvl="1"/>
            <a:r>
              <a:rPr lang="en-GB"/>
              <a:t>cost estimation (capital costs, operating costs)</a:t>
            </a:r>
          </a:p>
          <a:p>
            <a:pPr lvl="1"/>
            <a:r>
              <a:rPr lang="en-GB"/>
              <a:t>commercial proposal (cost, schedule, performance guarantees)</a:t>
            </a:r>
          </a:p>
          <a:p>
            <a:pPr lvl="1"/>
            <a:r>
              <a:rPr lang="en-GB"/>
              <a:t>environmental impacts and mitigation</a:t>
            </a:r>
          </a:p>
          <a:p>
            <a:r>
              <a:rPr lang="en-GB"/>
              <a:t>Post-FEED and pre-final investment decision (pre-FID) studies can include:</a:t>
            </a:r>
          </a:p>
          <a:p>
            <a:pPr lvl="1"/>
            <a:r>
              <a:rPr lang="en-GB"/>
              <a:t>refinement of the outputs of FEED, particularly the cost estimates</a:t>
            </a:r>
          </a:p>
          <a:p>
            <a:pPr lvl="1"/>
            <a:r>
              <a:rPr lang="en-GB"/>
              <a:t>planning applications</a:t>
            </a:r>
          </a:p>
          <a:p>
            <a:endParaRPr lang="en-GB"/>
          </a:p>
          <a:p>
            <a:pPr lvl="1"/>
            <a:endParaRPr lang="en-GB"/>
          </a:p>
        </p:txBody>
      </p:sp>
      <p:sp>
        <p:nvSpPr>
          <p:cNvPr id="4" name="Footer Placeholder 3">
            <a:extLst>
              <a:ext uri="{FF2B5EF4-FFF2-40B4-BE49-F238E27FC236}">
                <a16:creationId xmlns:a16="http://schemas.microsoft.com/office/drawing/2014/main" id="{915629A7-22EF-4F69-8B0F-C455D77A2635}"/>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BC966EA0-07DC-4E8B-9D62-F569BD0E3190}"/>
              </a:ext>
            </a:extLst>
          </p:cNvPr>
          <p:cNvSpPr>
            <a:spLocks noGrp="1"/>
          </p:cNvSpPr>
          <p:nvPr>
            <p:ph type="sldNum" sz="quarter" idx="12"/>
          </p:nvPr>
        </p:nvSpPr>
        <p:spPr/>
        <p:txBody>
          <a:bodyPr/>
          <a:lstStyle/>
          <a:p>
            <a:fld id="{00F7AB9C-F4B1-4E48-96F2-F3B4ED456943}" type="slidenum">
              <a:rPr lang="en-GB" smtClean="0"/>
              <a:pPr/>
              <a:t>12</a:t>
            </a:fld>
            <a:endParaRPr lang="en-GB"/>
          </a:p>
        </p:txBody>
      </p:sp>
    </p:spTree>
    <p:extLst>
      <p:ext uri="{BB962C8B-B14F-4D97-AF65-F5344CB8AC3E}">
        <p14:creationId xmlns:p14="http://schemas.microsoft.com/office/powerpoint/2010/main" val="1096092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88F1-30D1-47B3-8B65-38FE416AF4D0}"/>
              </a:ext>
            </a:extLst>
          </p:cNvPr>
          <p:cNvSpPr>
            <a:spLocks noGrp="1"/>
          </p:cNvSpPr>
          <p:nvPr>
            <p:ph type="title"/>
          </p:nvPr>
        </p:nvSpPr>
        <p:spPr>
          <a:xfrm>
            <a:off x="677141" y="-102799"/>
            <a:ext cx="7886700" cy="994172"/>
          </a:xfrm>
        </p:spPr>
        <p:txBody>
          <a:bodyPr>
            <a:normAutofit/>
          </a:bodyPr>
          <a:lstStyle/>
          <a:p>
            <a:r>
              <a:rPr lang="en-GB"/>
              <a:t>Net Zero Hydrogen</a:t>
            </a:r>
          </a:p>
        </p:txBody>
      </p:sp>
      <p:sp>
        <p:nvSpPr>
          <p:cNvPr id="3" name="Content Placeholder 2">
            <a:extLst>
              <a:ext uri="{FF2B5EF4-FFF2-40B4-BE49-F238E27FC236}">
                <a16:creationId xmlns:a16="http://schemas.microsoft.com/office/drawing/2014/main" id="{B1E82ECF-8AF8-4E60-A052-75D4CAD6D7D5}"/>
              </a:ext>
            </a:extLst>
          </p:cNvPr>
          <p:cNvSpPr>
            <a:spLocks noGrp="1"/>
          </p:cNvSpPr>
          <p:nvPr>
            <p:ph idx="1"/>
          </p:nvPr>
        </p:nvSpPr>
        <p:spPr>
          <a:xfrm>
            <a:off x="510887" y="591326"/>
            <a:ext cx="7886700" cy="3263504"/>
          </a:xfrm>
        </p:spPr>
        <p:txBody>
          <a:bodyPr>
            <a:normAutofit/>
          </a:bodyPr>
          <a:lstStyle/>
          <a:p>
            <a:r>
              <a:rPr lang="en-GB" sz="1100" b="1"/>
              <a:t>Potential Project Areas</a:t>
            </a:r>
          </a:p>
          <a:p>
            <a:r>
              <a:rPr lang="en-GB" sz="1100" b="1"/>
              <a:t>Strand 2 </a:t>
            </a:r>
            <a:r>
              <a:rPr lang="en-GB" sz="1100" b="1" err="1"/>
              <a:t>CapEx</a:t>
            </a:r>
            <a:endParaRPr lang="en-GB" sz="1100" b="1"/>
          </a:p>
          <a:p>
            <a:r>
              <a:rPr lang="en-GB" sz="1100"/>
              <a:t>Project must address low carbon hydrogen production opportunities and must focus on construction of new low carbon hydrogen production facilities.</a:t>
            </a:r>
          </a:p>
          <a:p>
            <a:r>
              <a:rPr lang="en-GB" sz="1100"/>
              <a:t>Credible projects to utilise one of the following hydrogen production types:</a:t>
            </a:r>
          </a:p>
          <a:p>
            <a:pPr lvl="1"/>
            <a:r>
              <a:rPr lang="en-GB" sz="1100"/>
              <a:t>electrolysis</a:t>
            </a:r>
          </a:p>
          <a:p>
            <a:pPr lvl="1"/>
            <a:r>
              <a:rPr lang="en-GB" sz="1100"/>
              <a:t>methane reforming</a:t>
            </a:r>
          </a:p>
          <a:p>
            <a:pPr lvl="1"/>
            <a:r>
              <a:rPr lang="en-GB" sz="1100"/>
              <a:t>Gasification</a:t>
            </a:r>
          </a:p>
          <a:p>
            <a:r>
              <a:rPr lang="en-GB" sz="1100"/>
              <a:t>Portfolio of Projects sought</a:t>
            </a:r>
          </a:p>
          <a:p>
            <a:endParaRPr lang="en-GB"/>
          </a:p>
          <a:p>
            <a:endParaRPr lang="en-GB"/>
          </a:p>
          <a:p>
            <a:pPr lvl="1"/>
            <a:endParaRPr lang="en-GB"/>
          </a:p>
          <a:p>
            <a:endParaRPr lang="en-GB"/>
          </a:p>
          <a:p>
            <a:pPr lvl="1"/>
            <a:endParaRPr lang="en-GB"/>
          </a:p>
        </p:txBody>
      </p:sp>
      <p:sp>
        <p:nvSpPr>
          <p:cNvPr id="4" name="Footer Placeholder 3">
            <a:extLst>
              <a:ext uri="{FF2B5EF4-FFF2-40B4-BE49-F238E27FC236}">
                <a16:creationId xmlns:a16="http://schemas.microsoft.com/office/drawing/2014/main" id="{915629A7-22EF-4F69-8B0F-C455D77A2635}"/>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BC966EA0-07DC-4E8B-9D62-F569BD0E3190}"/>
              </a:ext>
            </a:extLst>
          </p:cNvPr>
          <p:cNvSpPr>
            <a:spLocks noGrp="1"/>
          </p:cNvSpPr>
          <p:nvPr>
            <p:ph type="sldNum" sz="quarter" idx="12"/>
          </p:nvPr>
        </p:nvSpPr>
        <p:spPr/>
        <p:txBody>
          <a:bodyPr/>
          <a:lstStyle/>
          <a:p>
            <a:fld id="{00F7AB9C-F4B1-4E48-96F2-F3B4ED456943}" type="slidenum">
              <a:rPr lang="en-GB" smtClean="0"/>
              <a:pPr/>
              <a:t>13</a:t>
            </a:fld>
            <a:endParaRPr lang="en-GB"/>
          </a:p>
        </p:txBody>
      </p:sp>
      <p:graphicFrame>
        <p:nvGraphicFramePr>
          <p:cNvPr id="6" name="Table 6">
            <a:extLst>
              <a:ext uri="{FF2B5EF4-FFF2-40B4-BE49-F238E27FC236}">
                <a16:creationId xmlns:a16="http://schemas.microsoft.com/office/drawing/2014/main" id="{D81EC000-F18F-42FA-AE2C-82F968A56E1A}"/>
              </a:ext>
            </a:extLst>
          </p:cNvPr>
          <p:cNvGraphicFramePr>
            <a:graphicFrameLocks noGrp="1"/>
          </p:cNvGraphicFramePr>
          <p:nvPr>
            <p:extLst>
              <p:ext uri="{D42A27DB-BD31-4B8C-83A1-F6EECF244321}">
                <p14:modId xmlns:p14="http://schemas.microsoft.com/office/powerpoint/2010/main" val="2370308691"/>
              </p:ext>
            </p:extLst>
          </p:nvPr>
        </p:nvGraphicFramePr>
        <p:xfrm>
          <a:off x="505692" y="2571750"/>
          <a:ext cx="7987552" cy="2484120"/>
        </p:xfrm>
        <a:graphic>
          <a:graphicData uri="http://schemas.openxmlformats.org/drawingml/2006/table">
            <a:tbl>
              <a:tblPr firstRow="1" bandRow="1">
                <a:tableStyleId>{5C22544A-7EE6-4342-B048-85BDC9FD1C3A}</a:tableStyleId>
              </a:tblPr>
              <a:tblGrid>
                <a:gridCol w="3993776">
                  <a:extLst>
                    <a:ext uri="{9D8B030D-6E8A-4147-A177-3AD203B41FA5}">
                      <a16:colId xmlns:a16="http://schemas.microsoft.com/office/drawing/2014/main" val="2813349837"/>
                    </a:ext>
                  </a:extLst>
                </a:gridCol>
                <a:gridCol w="3993776">
                  <a:extLst>
                    <a:ext uri="{9D8B030D-6E8A-4147-A177-3AD203B41FA5}">
                      <a16:colId xmlns:a16="http://schemas.microsoft.com/office/drawing/2014/main" val="3950194685"/>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a:solidFill>
                            <a:schemeClr val="tx1"/>
                          </a:solidFill>
                        </a:rPr>
                        <a:t>geographical location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a:solidFill>
                            <a:schemeClr val="tx1"/>
                          </a:solidFill>
                        </a:rPr>
                        <a:t>project scale and replicability</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4826338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project cost and funding available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GB" sz="1200"/>
                        <a:t>Project timescales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25514079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hydrogen production technology type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hydrogen production commercial readiness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1762388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alignment with and contribution to wider cross-economy decarbonisation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environmental impacts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0897838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use of </a:t>
                      </a:r>
                      <a:r>
                        <a:rPr lang="en-GB" sz="1200">
                          <a:hlinkClick r:id="rId2"/>
                        </a:rPr>
                        <a:t>additional low carbon electricity</a:t>
                      </a:r>
                      <a:endParaRPr lang="en-GB" sz="120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affordability considerations, for example, longer term cost to the taxpayer</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5423276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a:t>projects awarded funding through related BEIS and UKRI competitions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err="1"/>
                        <a:t>Offtaker</a:t>
                      </a:r>
                      <a:r>
                        <a:rPr lang="en-GB" sz="1200"/>
                        <a:t> type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273111610"/>
                  </a:ext>
                </a:extLst>
              </a:tr>
            </a:tbl>
          </a:graphicData>
        </a:graphic>
      </p:graphicFrame>
    </p:spTree>
    <p:extLst>
      <p:ext uri="{BB962C8B-B14F-4D97-AF65-F5344CB8AC3E}">
        <p14:creationId xmlns:p14="http://schemas.microsoft.com/office/powerpoint/2010/main" val="428211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6CC0-C65B-41A0-9869-B66B73D8C75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88895B-D351-4DC4-9660-D82BED996BFE}"/>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5D99979C-5D6B-4991-B126-BEAAC60B5EE0}"/>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BDAA4742-43CE-499B-B78A-045FDEE715FA}"/>
              </a:ext>
            </a:extLst>
          </p:cNvPr>
          <p:cNvSpPr>
            <a:spLocks noGrp="1"/>
          </p:cNvSpPr>
          <p:nvPr>
            <p:ph type="sldNum" sz="quarter" idx="12"/>
          </p:nvPr>
        </p:nvSpPr>
        <p:spPr/>
        <p:txBody>
          <a:bodyPr/>
          <a:lstStyle/>
          <a:p>
            <a:fld id="{00F7AB9C-F4B1-4E48-96F2-F3B4ED456943}" type="slidenum">
              <a:rPr lang="en-GB" smtClean="0"/>
              <a:pPr/>
              <a:t>14</a:t>
            </a:fld>
            <a:endParaRPr lang="en-GB"/>
          </a:p>
        </p:txBody>
      </p:sp>
      <p:pic>
        <p:nvPicPr>
          <p:cNvPr id="6" name="Picture 5">
            <a:extLst>
              <a:ext uri="{FF2B5EF4-FFF2-40B4-BE49-F238E27FC236}">
                <a16:creationId xmlns:a16="http://schemas.microsoft.com/office/drawing/2014/main" id="{A5EA13FC-745E-41E5-BA2A-9B101D24219C}"/>
              </a:ext>
            </a:extLst>
          </p:cNvPr>
          <p:cNvPicPr>
            <a:picLocks noChangeAspect="1"/>
          </p:cNvPicPr>
          <p:nvPr/>
        </p:nvPicPr>
        <p:blipFill>
          <a:blip r:embed="rId2"/>
          <a:stretch>
            <a:fillRect/>
          </a:stretch>
        </p:blipFill>
        <p:spPr>
          <a:xfrm>
            <a:off x="0" y="131193"/>
            <a:ext cx="9197953" cy="4909913"/>
          </a:xfrm>
          <a:prstGeom prst="rect">
            <a:avLst/>
          </a:prstGeom>
        </p:spPr>
      </p:pic>
    </p:spTree>
    <p:extLst>
      <p:ext uri="{BB962C8B-B14F-4D97-AF65-F5344CB8AC3E}">
        <p14:creationId xmlns:p14="http://schemas.microsoft.com/office/powerpoint/2010/main" val="3533187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18E03B-FD4F-6E01-349D-29B06E22CDF8}"/>
              </a:ext>
            </a:extLst>
          </p:cNvPr>
          <p:cNvSpPr>
            <a:spLocks noGrp="1"/>
          </p:cNvSpPr>
          <p:nvPr>
            <p:ph type="title"/>
          </p:nvPr>
        </p:nvSpPr>
        <p:spPr>
          <a:xfrm>
            <a:off x="628650" y="273844"/>
            <a:ext cx="7886700" cy="470739"/>
          </a:xfrm>
        </p:spPr>
        <p:txBody>
          <a:bodyPr>
            <a:normAutofit fontScale="90000"/>
          </a:bodyPr>
          <a:lstStyle/>
          <a:p>
            <a:r>
              <a:rPr lang="en-GB"/>
              <a:t>Industrial Hydrogen Accelerator</a:t>
            </a:r>
          </a:p>
        </p:txBody>
      </p:sp>
      <p:sp>
        <p:nvSpPr>
          <p:cNvPr id="4" name="Footer Placeholder 3">
            <a:extLst>
              <a:ext uri="{FF2B5EF4-FFF2-40B4-BE49-F238E27FC236}">
                <a16:creationId xmlns:a16="http://schemas.microsoft.com/office/drawing/2014/main" id="{C03E03F1-7098-4BE6-C97A-D15256874011}"/>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6E013482-B53B-2444-64F5-1C07FBFEECBB}"/>
              </a:ext>
            </a:extLst>
          </p:cNvPr>
          <p:cNvSpPr>
            <a:spLocks noGrp="1"/>
          </p:cNvSpPr>
          <p:nvPr>
            <p:ph type="sldNum" sz="quarter" idx="12"/>
          </p:nvPr>
        </p:nvSpPr>
        <p:spPr/>
        <p:txBody>
          <a:bodyPr/>
          <a:lstStyle/>
          <a:p>
            <a:fld id="{00F7AB9C-F4B1-4E48-96F2-F3B4ED456943}" type="slidenum">
              <a:rPr lang="en-GB" smtClean="0"/>
              <a:pPr/>
              <a:t>15</a:t>
            </a:fld>
            <a:endParaRPr lang="en-GB"/>
          </a:p>
        </p:txBody>
      </p:sp>
      <p:sp>
        <p:nvSpPr>
          <p:cNvPr id="7" name="TextBox 6">
            <a:extLst>
              <a:ext uri="{FF2B5EF4-FFF2-40B4-BE49-F238E27FC236}">
                <a16:creationId xmlns:a16="http://schemas.microsoft.com/office/drawing/2014/main" id="{C3C7B3E5-CAFA-4532-8A14-043622E35DE8}"/>
              </a:ext>
            </a:extLst>
          </p:cNvPr>
          <p:cNvSpPr txBox="1"/>
          <p:nvPr/>
        </p:nvSpPr>
        <p:spPr>
          <a:xfrm>
            <a:off x="7423322" y="929846"/>
            <a:ext cx="1538416" cy="2123658"/>
          </a:xfrm>
          <a:prstGeom prst="rect">
            <a:avLst/>
          </a:prstGeom>
          <a:noFill/>
        </p:spPr>
        <p:txBody>
          <a:bodyPr wrap="square" rtlCol="0">
            <a:spAutoFit/>
          </a:bodyPr>
          <a:lstStyle/>
          <a:p>
            <a:pPr marL="108000" indent="-144000">
              <a:buFont typeface="Arial" panose="020B0604020202020204" pitchFamily="34" charset="0"/>
              <a:buChar char="•"/>
            </a:pPr>
            <a:r>
              <a:rPr lang="en-GB" sz="1200"/>
              <a:t>Launch /Briefing</a:t>
            </a:r>
          </a:p>
          <a:p>
            <a:pPr marL="108000" indent="-144000">
              <a:buFont typeface="Arial" panose="020B0604020202020204" pitchFamily="34" charset="0"/>
              <a:buChar char="•"/>
            </a:pPr>
            <a:r>
              <a:rPr lang="en-GB" sz="1200"/>
              <a:t>9/5/2022</a:t>
            </a:r>
          </a:p>
          <a:p>
            <a:pPr marL="108000" indent="-144000">
              <a:buFont typeface="Arial" panose="020B0604020202020204" pitchFamily="34" charset="0"/>
              <a:buChar char="•"/>
            </a:pPr>
            <a:endParaRPr lang="en-GB" sz="1200"/>
          </a:p>
          <a:p>
            <a:pPr marL="108000" indent="-144000">
              <a:buFont typeface="Arial" panose="020B0604020202020204" pitchFamily="34" charset="0"/>
              <a:buChar char="•"/>
            </a:pPr>
            <a:endParaRPr lang="en-GB" sz="1200"/>
          </a:p>
          <a:p>
            <a:pPr marL="108000" indent="-144000">
              <a:buFont typeface="Arial" panose="020B0604020202020204" pitchFamily="34" charset="0"/>
              <a:buChar char="•"/>
            </a:pPr>
            <a:r>
              <a:rPr lang="en-GB" sz="1200"/>
              <a:t>£26M Fund</a:t>
            </a:r>
          </a:p>
          <a:p>
            <a:pPr marL="108000" indent="-144000">
              <a:buFont typeface="Arial" panose="020B0604020202020204" pitchFamily="34" charset="0"/>
              <a:buChar char="•"/>
            </a:pPr>
            <a:endParaRPr lang="en-GB" sz="1200"/>
          </a:p>
          <a:p>
            <a:pPr marL="108000" indent="-144000">
              <a:buFont typeface="Arial" panose="020B0604020202020204" pitchFamily="34" charset="0"/>
              <a:buChar char="•"/>
            </a:pPr>
            <a:r>
              <a:rPr lang="en-GB" sz="1200"/>
              <a:t>End-End H2 System</a:t>
            </a:r>
          </a:p>
          <a:p>
            <a:pPr marL="108000" indent="-144000">
              <a:buFont typeface="Arial" panose="020B0604020202020204" pitchFamily="34" charset="0"/>
              <a:buChar char="•"/>
            </a:pPr>
            <a:endParaRPr lang="en-GB" sz="1200"/>
          </a:p>
          <a:p>
            <a:pPr marL="108000" indent="-144000">
              <a:buFont typeface="Arial" panose="020B0604020202020204" pitchFamily="34" charset="0"/>
              <a:buChar char="•"/>
            </a:pPr>
            <a:r>
              <a:rPr lang="en-GB" sz="1200"/>
              <a:t>Production</a:t>
            </a:r>
          </a:p>
          <a:p>
            <a:pPr marL="108000" indent="-144000">
              <a:buFont typeface="Arial" panose="020B0604020202020204" pitchFamily="34" charset="0"/>
              <a:buChar char="•"/>
            </a:pPr>
            <a:r>
              <a:rPr lang="en-GB" sz="1200"/>
              <a:t>Storage/Transport</a:t>
            </a:r>
          </a:p>
          <a:p>
            <a:pPr marL="108000" indent="-144000">
              <a:buFont typeface="Arial" panose="020B0604020202020204" pitchFamily="34" charset="0"/>
              <a:buChar char="•"/>
            </a:pPr>
            <a:r>
              <a:rPr lang="en-GB" sz="1200"/>
              <a:t>End Use</a:t>
            </a:r>
          </a:p>
        </p:txBody>
      </p:sp>
      <p:grpSp>
        <p:nvGrpSpPr>
          <p:cNvPr id="10" name="Group 9">
            <a:extLst>
              <a:ext uri="{FF2B5EF4-FFF2-40B4-BE49-F238E27FC236}">
                <a16:creationId xmlns:a16="http://schemas.microsoft.com/office/drawing/2014/main" id="{FAF20471-E2D8-4173-86DF-3190EFF31E08}"/>
              </a:ext>
            </a:extLst>
          </p:cNvPr>
          <p:cNvGrpSpPr/>
          <p:nvPr/>
        </p:nvGrpSpPr>
        <p:grpSpPr>
          <a:xfrm>
            <a:off x="105518" y="714131"/>
            <a:ext cx="7129054" cy="3851651"/>
            <a:chOff x="105518" y="714131"/>
            <a:chExt cx="7129054" cy="3851651"/>
          </a:xfrm>
        </p:grpSpPr>
        <p:grpSp>
          <p:nvGrpSpPr>
            <p:cNvPr id="3" name="Group 2">
              <a:extLst>
                <a:ext uri="{FF2B5EF4-FFF2-40B4-BE49-F238E27FC236}">
                  <a16:creationId xmlns:a16="http://schemas.microsoft.com/office/drawing/2014/main" id="{22FBB4FA-860B-405F-BE20-51797DAA481E}"/>
                </a:ext>
              </a:extLst>
            </p:cNvPr>
            <p:cNvGrpSpPr/>
            <p:nvPr/>
          </p:nvGrpSpPr>
          <p:grpSpPr>
            <a:xfrm>
              <a:off x="105518" y="714131"/>
              <a:ext cx="7129054" cy="3851651"/>
              <a:chOff x="105518" y="714131"/>
              <a:chExt cx="7129054" cy="3851651"/>
            </a:xfrm>
          </p:grpSpPr>
          <p:pic>
            <p:nvPicPr>
              <p:cNvPr id="6" name="Picture 5">
                <a:extLst>
                  <a:ext uri="{FF2B5EF4-FFF2-40B4-BE49-F238E27FC236}">
                    <a16:creationId xmlns:a16="http://schemas.microsoft.com/office/drawing/2014/main" id="{99E73FC3-6EC9-4648-A03E-FF5A242EE07D}"/>
                  </a:ext>
                </a:extLst>
              </p:cNvPr>
              <p:cNvPicPr>
                <a:picLocks noChangeAspect="1"/>
              </p:cNvPicPr>
              <p:nvPr/>
            </p:nvPicPr>
            <p:blipFill>
              <a:blip r:embed="rId2"/>
              <a:stretch>
                <a:fillRect/>
              </a:stretch>
            </p:blipFill>
            <p:spPr>
              <a:xfrm>
                <a:off x="105518" y="714131"/>
                <a:ext cx="7129054" cy="3851651"/>
              </a:xfrm>
              <a:prstGeom prst="rect">
                <a:avLst/>
              </a:prstGeom>
            </p:spPr>
          </p:pic>
          <p:sp>
            <p:nvSpPr>
              <p:cNvPr id="2" name="Rectangle 1">
                <a:extLst>
                  <a:ext uri="{FF2B5EF4-FFF2-40B4-BE49-F238E27FC236}">
                    <a16:creationId xmlns:a16="http://schemas.microsoft.com/office/drawing/2014/main" id="{AFB3ACE1-C02F-4389-AA92-41D682C89768}"/>
                  </a:ext>
                </a:extLst>
              </p:cNvPr>
              <p:cNvSpPr/>
              <p:nvPr/>
            </p:nvSpPr>
            <p:spPr>
              <a:xfrm>
                <a:off x="295835" y="929846"/>
                <a:ext cx="1075765" cy="260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5F6C76C1-D9E1-42BC-B99A-9E408A73A4D9}"/>
                </a:ext>
              </a:extLst>
            </p:cNvPr>
            <p:cNvPicPr>
              <a:picLocks noChangeAspect="1"/>
            </p:cNvPicPr>
            <p:nvPr/>
          </p:nvPicPr>
          <p:blipFill>
            <a:blip r:embed="rId3"/>
            <a:stretch>
              <a:fillRect/>
            </a:stretch>
          </p:blipFill>
          <p:spPr>
            <a:xfrm>
              <a:off x="4937085" y="899814"/>
              <a:ext cx="1085182" cy="268247"/>
            </a:xfrm>
            <a:prstGeom prst="rect">
              <a:avLst/>
            </a:prstGeom>
          </p:spPr>
        </p:pic>
      </p:grpSp>
    </p:spTree>
    <p:extLst>
      <p:ext uri="{BB962C8B-B14F-4D97-AF65-F5344CB8AC3E}">
        <p14:creationId xmlns:p14="http://schemas.microsoft.com/office/powerpoint/2010/main" val="887582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A6FF-29F3-4B9B-94D0-9B4DD238E77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8729943-B5BD-4942-9F2D-35DAC630F0AA}"/>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373CAF19-846A-4730-997B-58E7C4756029}"/>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56A0C1ED-C3AB-46D9-AD63-DAF375950571}"/>
              </a:ext>
            </a:extLst>
          </p:cNvPr>
          <p:cNvSpPr>
            <a:spLocks noGrp="1"/>
          </p:cNvSpPr>
          <p:nvPr>
            <p:ph type="sldNum" sz="quarter" idx="12"/>
          </p:nvPr>
        </p:nvSpPr>
        <p:spPr/>
        <p:txBody>
          <a:bodyPr/>
          <a:lstStyle/>
          <a:p>
            <a:fld id="{00F7AB9C-F4B1-4E48-96F2-F3B4ED456943}" type="slidenum">
              <a:rPr lang="en-GB" smtClean="0"/>
              <a:pPr/>
              <a:t>16</a:t>
            </a:fld>
            <a:endParaRPr lang="en-GB"/>
          </a:p>
        </p:txBody>
      </p:sp>
      <p:pic>
        <p:nvPicPr>
          <p:cNvPr id="6" name="Picture 5">
            <a:extLst>
              <a:ext uri="{FF2B5EF4-FFF2-40B4-BE49-F238E27FC236}">
                <a16:creationId xmlns:a16="http://schemas.microsoft.com/office/drawing/2014/main" id="{453D8DE3-61D1-4EDD-A2B0-7E8DB2CED28E}"/>
              </a:ext>
            </a:extLst>
          </p:cNvPr>
          <p:cNvPicPr>
            <a:picLocks noChangeAspect="1"/>
          </p:cNvPicPr>
          <p:nvPr/>
        </p:nvPicPr>
        <p:blipFill>
          <a:blip r:embed="rId2"/>
          <a:stretch>
            <a:fillRect/>
          </a:stretch>
        </p:blipFill>
        <p:spPr>
          <a:xfrm>
            <a:off x="5421" y="0"/>
            <a:ext cx="9133157" cy="5143500"/>
          </a:xfrm>
          <a:prstGeom prst="rect">
            <a:avLst/>
          </a:prstGeom>
        </p:spPr>
      </p:pic>
    </p:spTree>
    <p:extLst>
      <p:ext uri="{BB962C8B-B14F-4D97-AF65-F5344CB8AC3E}">
        <p14:creationId xmlns:p14="http://schemas.microsoft.com/office/powerpoint/2010/main" val="3847329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0F7871-D15F-449A-A2E4-1BDFCB004320}"/>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36976291-5EE5-4465-A328-8BCF1AA4E525}"/>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1B1A1A09-C6DB-4FA7-B95F-FF368396925E}"/>
              </a:ext>
            </a:extLst>
          </p:cNvPr>
          <p:cNvSpPr>
            <a:spLocks noGrp="1"/>
          </p:cNvSpPr>
          <p:nvPr>
            <p:ph type="sldNum" sz="quarter" idx="12"/>
          </p:nvPr>
        </p:nvSpPr>
        <p:spPr/>
        <p:txBody>
          <a:bodyPr/>
          <a:lstStyle/>
          <a:p>
            <a:fld id="{00F7AB9C-F4B1-4E48-96F2-F3B4ED456943}" type="slidenum">
              <a:rPr lang="en-GB" smtClean="0"/>
              <a:pPr/>
              <a:t>17</a:t>
            </a:fld>
            <a:endParaRPr lang="en-GB"/>
          </a:p>
        </p:txBody>
      </p:sp>
      <p:pic>
        <p:nvPicPr>
          <p:cNvPr id="6" name="Picture 5">
            <a:extLst>
              <a:ext uri="{FF2B5EF4-FFF2-40B4-BE49-F238E27FC236}">
                <a16:creationId xmlns:a16="http://schemas.microsoft.com/office/drawing/2014/main" id="{199F85A4-9781-4EDB-9D3F-43D2BCE6D2FA}"/>
              </a:ext>
            </a:extLst>
          </p:cNvPr>
          <p:cNvPicPr>
            <a:picLocks noChangeAspect="1"/>
          </p:cNvPicPr>
          <p:nvPr/>
        </p:nvPicPr>
        <p:blipFill>
          <a:blip r:embed="rId2"/>
          <a:stretch>
            <a:fillRect/>
          </a:stretch>
        </p:blipFill>
        <p:spPr>
          <a:xfrm>
            <a:off x="0" y="836900"/>
            <a:ext cx="9144000" cy="4204207"/>
          </a:xfrm>
          <a:prstGeom prst="rect">
            <a:avLst/>
          </a:prstGeom>
        </p:spPr>
      </p:pic>
    </p:spTree>
    <p:extLst>
      <p:ext uri="{BB962C8B-B14F-4D97-AF65-F5344CB8AC3E}">
        <p14:creationId xmlns:p14="http://schemas.microsoft.com/office/powerpoint/2010/main" val="1821703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88F1-30D1-47B3-8B65-38FE416AF4D0}"/>
              </a:ext>
            </a:extLst>
          </p:cNvPr>
          <p:cNvSpPr>
            <a:spLocks noGrp="1"/>
          </p:cNvSpPr>
          <p:nvPr>
            <p:ph type="title"/>
          </p:nvPr>
        </p:nvSpPr>
        <p:spPr>
          <a:xfrm>
            <a:off x="188384" y="-16933"/>
            <a:ext cx="7886700" cy="994172"/>
          </a:xfrm>
        </p:spPr>
        <p:txBody>
          <a:bodyPr/>
          <a:lstStyle/>
          <a:p>
            <a:r>
              <a:rPr lang="en-GB"/>
              <a:t>Industrial Hydrogen Accelerator</a:t>
            </a:r>
          </a:p>
        </p:txBody>
      </p:sp>
      <p:sp>
        <p:nvSpPr>
          <p:cNvPr id="3" name="Content Placeholder 2">
            <a:extLst>
              <a:ext uri="{FF2B5EF4-FFF2-40B4-BE49-F238E27FC236}">
                <a16:creationId xmlns:a16="http://schemas.microsoft.com/office/drawing/2014/main" id="{B1E82ECF-8AF8-4E60-A052-75D4CAD6D7D5}"/>
              </a:ext>
            </a:extLst>
          </p:cNvPr>
          <p:cNvSpPr>
            <a:spLocks noGrp="1"/>
          </p:cNvSpPr>
          <p:nvPr>
            <p:ph idx="1"/>
          </p:nvPr>
        </p:nvSpPr>
        <p:spPr/>
        <p:txBody>
          <a:bodyPr/>
          <a:lstStyle/>
          <a:p>
            <a:r>
              <a:rPr lang="en-GB"/>
              <a:t>Eligibility</a:t>
            </a:r>
          </a:p>
          <a:p>
            <a:r>
              <a:rPr lang="en-GB"/>
              <a:t>Scope</a:t>
            </a:r>
          </a:p>
          <a:p>
            <a:r>
              <a:rPr lang="en-GB"/>
              <a:t>Dates</a:t>
            </a:r>
          </a:p>
          <a:p>
            <a:r>
              <a:rPr lang="en-GB"/>
              <a:t>Application Method</a:t>
            </a:r>
          </a:p>
        </p:txBody>
      </p:sp>
      <p:sp>
        <p:nvSpPr>
          <p:cNvPr id="4" name="Footer Placeholder 3">
            <a:extLst>
              <a:ext uri="{FF2B5EF4-FFF2-40B4-BE49-F238E27FC236}">
                <a16:creationId xmlns:a16="http://schemas.microsoft.com/office/drawing/2014/main" id="{915629A7-22EF-4F69-8B0F-C455D77A2635}"/>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BC966EA0-07DC-4E8B-9D62-F569BD0E3190}"/>
              </a:ext>
            </a:extLst>
          </p:cNvPr>
          <p:cNvSpPr>
            <a:spLocks noGrp="1"/>
          </p:cNvSpPr>
          <p:nvPr>
            <p:ph type="sldNum" sz="quarter" idx="12"/>
          </p:nvPr>
        </p:nvSpPr>
        <p:spPr/>
        <p:txBody>
          <a:bodyPr/>
          <a:lstStyle/>
          <a:p>
            <a:fld id="{00F7AB9C-F4B1-4E48-96F2-F3B4ED456943}" type="slidenum">
              <a:rPr lang="en-GB" smtClean="0"/>
              <a:pPr/>
              <a:t>18</a:t>
            </a:fld>
            <a:endParaRPr lang="en-GB"/>
          </a:p>
        </p:txBody>
      </p:sp>
      <p:pic>
        <p:nvPicPr>
          <p:cNvPr id="6" name="Picture 5">
            <a:extLst>
              <a:ext uri="{FF2B5EF4-FFF2-40B4-BE49-F238E27FC236}">
                <a16:creationId xmlns:a16="http://schemas.microsoft.com/office/drawing/2014/main" id="{654296DB-828C-4AC3-9C36-8C1672577FAD}"/>
              </a:ext>
            </a:extLst>
          </p:cNvPr>
          <p:cNvPicPr>
            <a:picLocks noChangeAspect="1"/>
          </p:cNvPicPr>
          <p:nvPr/>
        </p:nvPicPr>
        <p:blipFill>
          <a:blip r:embed="rId2"/>
          <a:stretch>
            <a:fillRect/>
          </a:stretch>
        </p:blipFill>
        <p:spPr>
          <a:xfrm>
            <a:off x="0" y="849195"/>
            <a:ext cx="9144000" cy="4237022"/>
          </a:xfrm>
          <a:prstGeom prst="rect">
            <a:avLst/>
          </a:prstGeom>
        </p:spPr>
      </p:pic>
    </p:spTree>
    <p:extLst>
      <p:ext uri="{BB962C8B-B14F-4D97-AF65-F5344CB8AC3E}">
        <p14:creationId xmlns:p14="http://schemas.microsoft.com/office/powerpoint/2010/main" val="527995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88F1-30D1-47B3-8B65-38FE416AF4D0}"/>
              </a:ext>
            </a:extLst>
          </p:cNvPr>
          <p:cNvSpPr>
            <a:spLocks noGrp="1"/>
          </p:cNvSpPr>
          <p:nvPr>
            <p:ph type="title"/>
          </p:nvPr>
        </p:nvSpPr>
        <p:spPr/>
        <p:txBody>
          <a:bodyPr/>
          <a:lstStyle/>
          <a:p>
            <a:r>
              <a:rPr lang="en-GB"/>
              <a:t>Industrial Hydrogen Accelerator</a:t>
            </a:r>
          </a:p>
        </p:txBody>
      </p:sp>
      <p:sp>
        <p:nvSpPr>
          <p:cNvPr id="3" name="Content Placeholder 2">
            <a:extLst>
              <a:ext uri="{FF2B5EF4-FFF2-40B4-BE49-F238E27FC236}">
                <a16:creationId xmlns:a16="http://schemas.microsoft.com/office/drawing/2014/main" id="{B1E82ECF-8AF8-4E60-A052-75D4CAD6D7D5}"/>
              </a:ext>
            </a:extLst>
          </p:cNvPr>
          <p:cNvSpPr>
            <a:spLocks noGrp="1"/>
          </p:cNvSpPr>
          <p:nvPr>
            <p:ph idx="1"/>
          </p:nvPr>
        </p:nvSpPr>
        <p:spPr/>
        <p:txBody>
          <a:bodyPr/>
          <a:lstStyle/>
          <a:p>
            <a:r>
              <a:rPr lang="en-GB"/>
              <a:t>Potential Project Areas</a:t>
            </a:r>
          </a:p>
          <a:p>
            <a:pPr lvl="1"/>
            <a:r>
              <a:rPr lang="en-GB"/>
              <a:t>IHA Suitable for project design or predesigned project with agreed timeline</a:t>
            </a:r>
          </a:p>
          <a:p>
            <a:pPr lvl="1"/>
            <a:r>
              <a:rPr lang="en-GB"/>
              <a:t>End-to-End</a:t>
            </a:r>
          </a:p>
          <a:p>
            <a:pPr lvl="2"/>
            <a:r>
              <a:rPr lang="en-GB"/>
              <a:t>Production of Hydrogen</a:t>
            </a:r>
          </a:p>
          <a:p>
            <a:pPr lvl="2"/>
            <a:r>
              <a:rPr lang="en-GB"/>
              <a:t>Transportation / Storage</a:t>
            </a:r>
          </a:p>
          <a:p>
            <a:pPr lvl="2"/>
            <a:r>
              <a:rPr lang="en-GB"/>
              <a:t>Industrial or Commercial Off take.</a:t>
            </a:r>
          </a:p>
          <a:p>
            <a:pPr lvl="2"/>
            <a:endParaRPr lang="en-GB"/>
          </a:p>
          <a:p>
            <a:pPr lvl="1"/>
            <a:endParaRPr lang="en-GB"/>
          </a:p>
        </p:txBody>
      </p:sp>
      <p:sp>
        <p:nvSpPr>
          <p:cNvPr id="4" name="Footer Placeholder 3">
            <a:extLst>
              <a:ext uri="{FF2B5EF4-FFF2-40B4-BE49-F238E27FC236}">
                <a16:creationId xmlns:a16="http://schemas.microsoft.com/office/drawing/2014/main" id="{915629A7-22EF-4F69-8B0F-C455D77A2635}"/>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BC966EA0-07DC-4E8B-9D62-F569BD0E3190}"/>
              </a:ext>
            </a:extLst>
          </p:cNvPr>
          <p:cNvSpPr>
            <a:spLocks noGrp="1"/>
          </p:cNvSpPr>
          <p:nvPr>
            <p:ph type="sldNum" sz="quarter" idx="12"/>
          </p:nvPr>
        </p:nvSpPr>
        <p:spPr/>
        <p:txBody>
          <a:bodyPr/>
          <a:lstStyle/>
          <a:p>
            <a:fld id="{00F7AB9C-F4B1-4E48-96F2-F3B4ED456943}" type="slidenum">
              <a:rPr lang="en-GB" smtClean="0"/>
              <a:pPr/>
              <a:t>19</a:t>
            </a:fld>
            <a:endParaRPr lang="en-GB"/>
          </a:p>
        </p:txBody>
      </p:sp>
    </p:spTree>
    <p:extLst>
      <p:ext uri="{BB962C8B-B14F-4D97-AF65-F5344CB8AC3E}">
        <p14:creationId xmlns:p14="http://schemas.microsoft.com/office/powerpoint/2010/main" val="285550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94F4-F062-CC0C-C11B-92C949549A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7C5060E-3227-0D6B-3EFE-6F0C1040D68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577980C-71C8-99E3-4F63-9E489E158995}"/>
              </a:ext>
            </a:extLst>
          </p:cNvPr>
          <p:cNvPicPr>
            <a:picLocks noChangeAspect="1"/>
          </p:cNvPicPr>
          <p:nvPr/>
        </p:nvPicPr>
        <p:blipFill>
          <a:blip r:embed="rId3"/>
          <a:stretch>
            <a:fillRect/>
          </a:stretch>
        </p:blipFill>
        <p:spPr>
          <a:xfrm>
            <a:off x="279470" y="0"/>
            <a:ext cx="8585060" cy="5143500"/>
          </a:xfrm>
          <a:prstGeom prst="rect">
            <a:avLst/>
          </a:prstGeom>
        </p:spPr>
      </p:pic>
    </p:spTree>
    <p:extLst>
      <p:ext uri="{BB962C8B-B14F-4D97-AF65-F5344CB8AC3E}">
        <p14:creationId xmlns:p14="http://schemas.microsoft.com/office/powerpoint/2010/main" val="315552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8A56-F97E-4535-B8A6-AF4EC3AA6B81}"/>
              </a:ext>
            </a:extLst>
          </p:cNvPr>
          <p:cNvSpPr>
            <a:spLocks noGrp="1"/>
          </p:cNvSpPr>
          <p:nvPr>
            <p:ph type="title"/>
          </p:nvPr>
        </p:nvSpPr>
        <p:spPr>
          <a:xfrm>
            <a:off x="406773" y="0"/>
            <a:ext cx="7886700" cy="578224"/>
          </a:xfrm>
        </p:spPr>
        <p:txBody>
          <a:bodyPr/>
          <a:lstStyle/>
          <a:p>
            <a:r>
              <a:rPr lang="en-GB"/>
              <a:t>Industrial Energy Transformation Fund</a:t>
            </a:r>
          </a:p>
        </p:txBody>
      </p:sp>
      <p:sp>
        <p:nvSpPr>
          <p:cNvPr id="3" name="Content Placeholder 2">
            <a:extLst>
              <a:ext uri="{FF2B5EF4-FFF2-40B4-BE49-F238E27FC236}">
                <a16:creationId xmlns:a16="http://schemas.microsoft.com/office/drawing/2014/main" id="{BC1E1AF4-3E3C-49B9-A6DA-928D82E835CB}"/>
              </a:ext>
            </a:extLst>
          </p:cNvPr>
          <p:cNvSpPr>
            <a:spLocks noGrp="1"/>
          </p:cNvSpPr>
          <p:nvPr>
            <p:ph idx="1"/>
          </p:nvPr>
        </p:nvSpPr>
        <p:spPr>
          <a:xfrm>
            <a:off x="628650" y="632013"/>
            <a:ext cx="7886700" cy="3597299"/>
          </a:xfrm>
        </p:spPr>
        <p:txBody>
          <a:bodyPr>
            <a:normAutofit/>
          </a:bodyPr>
          <a:lstStyle/>
          <a:p>
            <a:r>
              <a:rPr lang="en-GB" sz="1400"/>
              <a:t>The IETF is designed to help energy intensive businesses </a:t>
            </a:r>
          </a:p>
          <a:p>
            <a:pPr lvl="1"/>
            <a:r>
              <a:rPr lang="en-GB" sz="1400"/>
              <a:t>cut their energy bills and;</a:t>
            </a:r>
          </a:p>
          <a:p>
            <a:pPr lvl="1"/>
            <a:r>
              <a:rPr lang="en-GB" sz="1400"/>
              <a:t>carbon emissions </a:t>
            </a:r>
          </a:p>
          <a:p>
            <a:pPr lvl="1"/>
            <a:r>
              <a:rPr lang="en-GB" sz="1400"/>
              <a:t>investment in energy efficiency and low carbon technologies.</a:t>
            </a:r>
          </a:p>
          <a:p>
            <a:pPr lvl="1"/>
            <a:r>
              <a:rPr lang="en-GB" sz="1400"/>
              <a:t>Phase 2 £70M fund (phase 3 in Autumn £60M)</a:t>
            </a:r>
          </a:p>
          <a:p>
            <a:pPr lvl="1"/>
            <a:r>
              <a:rPr lang="en-GB" sz="1400"/>
              <a:t>Opens 30/5/22, Close 09/09/22 – Project Completion by 3/3/2025</a:t>
            </a:r>
          </a:p>
          <a:p>
            <a:r>
              <a:rPr lang="en-GB" sz="1400" b="1"/>
              <a:t>Eligible</a:t>
            </a:r>
            <a:r>
              <a:rPr lang="en-GB" sz="1400"/>
              <a:t>: Manufacturing, Recycling, Data Centres</a:t>
            </a:r>
          </a:p>
          <a:p>
            <a:pPr marL="0" indent="0">
              <a:buNone/>
            </a:pPr>
            <a:r>
              <a:rPr lang="en-GB" sz="1400" b="1"/>
              <a:t>Funding applied for 			Minimum threshold per application 	Maximum threshold per project</a:t>
            </a:r>
          </a:p>
          <a:p>
            <a:pPr marL="0" indent="0">
              <a:buNone/>
            </a:pPr>
            <a:r>
              <a:rPr lang="en-GB" sz="1400"/>
              <a:t>Energy efficiency deployment 		£100,000 			£14 million</a:t>
            </a:r>
          </a:p>
          <a:p>
            <a:pPr marL="0" indent="0">
              <a:buNone/>
            </a:pPr>
            <a:r>
              <a:rPr lang="en-GB" sz="1400"/>
              <a:t>Deep decarbonisation deployment 		£100,000 			£30 million</a:t>
            </a:r>
          </a:p>
          <a:p>
            <a:pPr marL="0" indent="0">
              <a:buNone/>
            </a:pPr>
            <a:r>
              <a:rPr lang="en-GB" sz="1400"/>
              <a:t>Engineering studies 			£50,000 (total eligible cost) 		£14 million</a:t>
            </a:r>
          </a:p>
          <a:p>
            <a:pPr marL="0" indent="0">
              <a:buNone/>
            </a:pPr>
            <a:r>
              <a:rPr lang="en-GB" sz="1400"/>
              <a:t>Feasibility studies 				£30,000 (total eligible cost) 		£7 million</a:t>
            </a:r>
          </a:p>
        </p:txBody>
      </p:sp>
      <p:sp>
        <p:nvSpPr>
          <p:cNvPr id="4" name="Footer Placeholder 3">
            <a:extLst>
              <a:ext uri="{FF2B5EF4-FFF2-40B4-BE49-F238E27FC236}">
                <a16:creationId xmlns:a16="http://schemas.microsoft.com/office/drawing/2014/main" id="{DB72F44B-9F6F-4A55-980D-276E3B07B98C}"/>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3EB97136-4CC5-4656-A43D-96F699FEFBEF}"/>
              </a:ext>
            </a:extLst>
          </p:cNvPr>
          <p:cNvSpPr>
            <a:spLocks noGrp="1"/>
          </p:cNvSpPr>
          <p:nvPr>
            <p:ph type="sldNum" sz="quarter" idx="12"/>
          </p:nvPr>
        </p:nvSpPr>
        <p:spPr/>
        <p:txBody>
          <a:bodyPr/>
          <a:lstStyle/>
          <a:p>
            <a:fld id="{00F7AB9C-F4B1-4E48-96F2-F3B4ED456943}" type="slidenum">
              <a:rPr lang="en-GB" smtClean="0"/>
              <a:pPr/>
              <a:t>20</a:t>
            </a:fld>
            <a:endParaRPr lang="en-GB"/>
          </a:p>
        </p:txBody>
      </p:sp>
    </p:spTree>
    <p:extLst>
      <p:ext uri="{BB962C8B-B14F-4D97-AF65-F5344CB8AC3E}">
        <p14:creationId xmlns:p14="http://schemas.microsoft.com/office/powerpoint/2010/main" val="2131621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88F1-30D1-47B3-8B65-38FE416AF4D0}"/>
              </a:ext>
            </a:extLst>
          </p:cNvPr>
          <p:cNvSpPr>
            <a:spLocks noGrp="1"/>
          </p:cNvSpPr>
          <p:nvPr>
            <p:ph type="title"/>
          </p:nvPr>
        </p:nvSpPr>
        <p:spPr/>
        <p:txBody>
          <a:bodyPr/>
          <a:lstStyle/>
          <a:p>
            <a:r>
              <a:rPr lang="en-GB"/>
              <a:t>Industrial Energy Transformation Fund</a:t>
            </a:r>
          </a:p>
        </p:txBody>
      </p:sp>
      <p:sp>
        <p:nvSpPr>
          <p:cNvPr id="3" name="Content Placeholder 2">
            <a:extLst>
              <a:ext uri="{FF2B5EF4-FFF2-40B4-BE49-F238E27FC236}">
                <a16:creationId xmlns:a16="http://schemas.microsoft.com/office/drawing/2014/main" id="{B1E82ECF-8AF8-4E60-A052-75D4CAD6D7D5}"/>
              </a:ext>
            </a:extLst>
          </p:cNvPr>
          <p:cNvSpPr>
            <a:spLocks noGrp="1"/>
          </p:cNvSpPr>
          <p:nvPr>
            <p:ph idx="1"/>
          </p:nvPr>
        </p:nvSpPr>
        <p:spPr>
          <a:xfrm>
            <a:off x="501650" y="1081353"/>
            <a:ext cx="7886700" cy="3263504"/>
          </a:xfrm>
        </p:spPr>
        <p:txBody>
          <a:bodyPr/>
          <a:lstStyle/>
          <a:p>
            <a:r>
              <a:rPr lang="en-GB"/>
              <a:t>Potential Project Areas</a:t>
            </a:r>
          </a:p>
          <a:p>
            <a:pPr lvl="1"/>
            <a:r>
              <a:rPr lang="en-GB"/>
              <a:t>Decarbonisation for manufacturing and materials recovery </a:t>
            </a:r>
          </a:p>
          <a:p>
            <a:pPr lvl="2"/>
            <a:r>
              <a:rPr lang="en-GB"/>
              <a:t>Use of renewable energy</a:t>
            </a:r>
          </a:p>
          <a:p>
            <a:pPr lvl="2"/>
            <a:r>
              <a:rPr lang="en-GB"/>
              <a:t>Heat Recovery and reuse</a:t>
            </a:r>
          </a:p>
          <a:p>
            <a:pPr lvl="2"/>
            <a:r>
              <a:rPr lang="en-GB"/>
              <a:t>Use of hydrogen technology </a:t>
            </a:r>
          </a:p>
          <a:p>
            <a:pPr lvl="3"/>
            <a:r>
              <a:rPr lang="en-GB"/>
              <a:t>Blended gas use in processes</a:t>
            </a:r>
          </a:p>
          <a:p>
            <a:pPr lvl="3"/>
            <a:r>
              <a:rPr lang="en-GB"/>
              <a:t>Use of Fuel Cell technology e.g. SOFC for power and heat</a:t>
            </a:r>
          </a:p>
          <a:p>
            <a:pPr lvl="1"/>
            <a:r>
              <a:rPr lang="en-GB"/>
              <a:t>Industries?</a:t>
            </a:r>
          </a:p>
          <a:p>
            <a:pPr lvl="2"/>
            <a:r>
              <a:rPr lang="en-GB"/>
              <a:t>Foundries and metal treatment</a:t>
            </a:r>
          </a:p>
          <a:p>
            <a:pPr lvl="2"/>
            <a:r>
              <a:rPr lang="en-GB"/>
              <a:t>Ceramics</a:t>
            </a:r>
          </a:p>
          <a:p>
            <a:pPr lvl="2"/>
            <a:r>
              <a:rPr lang="en-GB"/>
              <a:t>Recycling </a:t>
            </a:r>
          </a:p>
        </p:txBody>
      </p:sp>
      <p:sp>
        <p:nvSpPr>
          <p:cNvPr id="4" name="Footer Placeholder 3">
            <a:extLst>
              <a:ext uri="{FF2B5EF4-FFF2-40B4-BE49-F238E27FC236}">
                <a16:creationId xmlns:a16="http://schemas.microsoft.com/office/drawing/2014/main" id="{915629A7-22EF-4F69-8B0F-C455D77A2635}"/>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BC966EA0-07DC-4E8B-9D62-F569BD0E3190}"/>
              </a:ext>
            </a:extLst>
          </p:cNvPr>
          <p:cNvSpPr>
            <a:spLocks noGrp="1"/>
          </p:cNvSpPr>
          <p:nvPr>
            <p:ph type="sldNum" sz="quarter" idx="12"/>
          </p:nvPr>
        </p:nvSpPr>
        <p:spPr/>
        <p:txBody>
          <a:bodyPr/>
          <a:lstStyle/>
          <a:p>
            <a:fld id="{00F7AB9C-F4B1-4E48-96F2-F3B4ED456943}" type="slidenum">
              <a:rPr lang="en-GB" smtClean="0"/>
              <a:pPr/>
              <a:t>21</a:t>
            </a:fld>
            <a:endParaRPr lang="en-GB"/>
          </a:p>
        </p:txBody>
      </p:sp>
      <p:sp>
        <p:nvSpPr>
          <p:cNvPr id="6" name="TextBox 5">
            <a:extLst>
              <a:ext uri="{FF2B5EF4-FFF2-40B4-BE49-F238E27FC236}">
                <a16:creationId xmlns:a16="http://schemas.microsoft.com/office/drawing/2014/main" id="{5847B0AC-2D42-41B2-B3F3-51055358051F}"/>
              </a:ext>
            </a:extLst>
          </p:cNvPr>
          <p:cNvSpPr txBox="1"/>
          <p:nvPr/>
        </p:nvSpPr>
        <p:spPr>
          <a:xfrm>
            <a:off x="7038109" y="2518064"/>
            <a:ext cx="1999095" cy="954107"/>
          </a:xfrm>
          <a:prstGeom prst="rect">
            <a:avLst/>
          </a:prstGeom>
          <a:noFill/>
        </p:spPr>
        <p:txBody>
          <a:bodyPr wrap="square" rtlCol="0">
            <a:spAutoFit/>
          </a:bodyPr>
          <a:lstStyle/>
          <a:p>
            <a:r>
              <a:rPr lang="en-GB" sz="1400">
                <a:hlinkClick r:id="rId2"/>
              </a:rPr>
              <a:t>Online IETF Phase 2 briefing webinar</a:t>
            </a:r>
            <a:r>
              <a:rPr lang="en-GB" sz="1400"/>
              <a:t>, Wednesday 8 June 2022, 10am to 12.45pm</a:t>
            </a:r>
          </a:p>
        </p:txBody>
      </p:sp>
    </p:spTree>
    <p:extLst>
      <p:ext uri="{BB962C8B-B14F-4D97-AF65-F5344CB8AC3E}">
        <p14:creationId xmlns:p14="http://schemas.microsoft.com/office/powerpoint/2010/main" val="619637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88DD-6192-47F0-85B0-9F1F7CA35098}"/>
              </a:ext>
            </a:extLst>
          </p:cNvPr>
          <p:cNvSpPr>
            <a:spLocks noGrp="1"/>
          </p:cNvSpPr>
          <p:nvPr>
            <p:ph type="title"/>
          </p:nvPr>
        </p:nvSpPr>
        <p:spPr>
          <a:xfrm>
            <a:off x="628650" y="11377"/>
            <a:ext cx="7886700" cy="994172"/>
          </a:xfrm>
        </p:spPr>
        <p:txBody>
          <a:bodyPr/>
          <a:lstStyle/>
          <a:p>
            <a:endParaRPr lang="en-GB"/>
          </a:p>
        </p:txBody>
      </p:sp>
      <p:sp>
        <p:nvSpPr>
          <p:cNvPr id="3" name="Content Placeholder 2">
            <a:extLst>
              <a:ext uri="{FF2B5EF4-FFF2-40B4-BE49-F238E27FC236}">
                <a16:creationId xmlns:a16="http://schemas.microsoft.com/office/drawing/2014/main" id="{807D3B58-7043-4761-9B83-5BFC3215CF1F}"/>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3A5D0387-E6CB-4358-B149-65876060BCFE}"/>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D7E9D845-DADC-47F5-AFFA-7394A4C4E6CD}"/>
              </a:ext>
            </a:extLst>
          </p:cNvPr>
          <p:cNvSpPr>
            <a:spLocks noGrp="1"/>
          </p:cNvSpPr>
          <p:nvPr>
            <p:ph type="sldNum" sz="quarter" idx="12"/>
          </p:nvPr>
        </p:nvSpPr>
        <p:spPr/>
        <p:txBody>
          <a:bodyPr/>
          <a:lstStyle/>
          <a:p>
            <a:fld id="{00F7AB9C-F4B1-4E48-96F2-F3B4ED456943}" type="slidenum">
              <a:rPr lang="en-GB" smtClean="0"/>
              <a:pPr/>
              <a:t>22</a:t>
            </a:fld>
            <a:endParaRPr lang="en-GB"/>
          </a:p>
        </p:txBody>
      </p:sp>
      <p:pic>
        <p:nvPicPr>
          <p:cNvPr id="6" name="Picture 5">
            <a:extLst>
              <a:ext uri="{FF2B5EF4-FFF2-40B4-BE49-F238E27FC236}">
                <a16:creationId xmlns:a16="http://schemas.microsoft.com/office/drawing/2014/main" id="{6354253E-C4A4-4CA4-A7CA-DE8B4B25D2D4}"/>
              </a:ext>
            </a:extLst>
          </p:cNvPr>
          <p:cNvPicPr>
            <a:picLocks noChangeAspect="1"/>
          </p:cNvPicPr>
          <p:nvPr/>
        </p:nvPicPr>
        <p:blipFill>
          <a:blip r:embed="rId2"/>
          <a:stretch>
            <a:fillRect/>
          </a:stretch>
        </p:blipFill>
        <p:spPr>
          <a:xfrm>
            <a:off x="0" y="11377"/>
            <a:ext cx="9144000" cy="4250191"/>
          </a:xfrm>
          <a:prstGeom prst="rect">
            <a:avLst/>
          </a:prstGeom>
        </p:spPr>
      </p:pic>
    </p:spTree>
    <p:extLst>
      <p:ext uri="{BB962C8B-B14F-4D97-AF65-F5344CB8AC3E}">
        <p14:creationId xmlns:p14="http://schemas.microsoft.com/office/powerpoint/2010/main" val="3715608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7736245-7FB6-884B-B374-708B8945AF52}"/>
              </a:ext>
            </a:extLst>
          </p:cNvPr>
          <p:cNvSpPr>
            <a:spLocks noGrp="1"/>
          </p:cNvSpPr>
          <p:nvPr>
            <p:ph type="title"/>
          </p:nvPr>
        </p:nvSpPr>
        <p:spPr/>
        <p:txBody>
          <a:bodyPr>
            <a:normAutofit/>
          </a:bodyPr>
          <a:lstStyle/>
          <a:p>
            <a:r>
              <a:rPr lang="en-US"/>
              <a:t>UKSIF (OFGEM/Innovate)</a:t>
            </a:r>
          </a:p>
        </p:txBody>
      </p:sp>
      <p:sp>
        <p:nvSpPr>
          <p:cNvPr id="7" name="Content Placeholder 6">
            <a:extLst>
              <a:ext uri="{FF2B5EF4-FFF2-40B4-BE49-F238E27FC236}">
                <a16:creationId xmlns:a16="http://schemas.microsoft.com/office/drawing/2014/main" id="{E96758DB-36A8-F446-ABE3-87D68042C61B}"/>
              </a:ext>
            </a:extLst>
          </p:cNvPr>
          <p:cNvSpPr>
            <a:spLocks noGrp="1"/>
          </p:cNvSpPr>
          <p:nvPr>
            <p:ph idx="1"/>
          </p:nvPr>
        </p:nvSpPr>
        <p:spPr>
          <a:xfrm>
            <a:off x="440112" y="957195"/>
            <a:ext cx="8075238" cy="3079783"/>
          </a:xfrm>
        </p:spPr>
        <p:txBody>
          <a:bodyPr vert="horz" lIns="91440" tIns="45720" rIns="91440" bIns="45720" rtlCol="0" anchor="t">
            <a:normAutofit fontScale="55000" lnSpcReduction="20000"/>
          </a:bodyPr>
          <a:lstStyle/>
          <a:p>
            <a:pPr marL="0" indent="0">
              <a:buNone/>
            </a:pPr>
            <a:endParaRPr lang="en-US" sz="2100">
              <a:solidFill>
                <a:schemeClr val="tx1"/>
              </a:solidFill>
              <a:latin typeface="+mj-lt"/>
              <a:ea typeface="Source Sans Pro"/>
              <a:cs typeface="Arial"/>
            </a:endParaRPr>
          </a:p>
          <a:p>
            <a:pPr algn="l"/>
            <a:r>
              <a:rPr lang="en-GB" sz="2800" b="0" i="0">
                <a:solidFill>
                  <a:srgbClr val="1D2B39"/>
                </a:solidFill>
                <a:effectLst/>
                <a:latin typeface="proxima-nova"/>
              </a:rPr>
              <a:t>Provides funding for the Electricity System Operator, Electricity Transmission, Gas Transmission and Gas Distribution sectors.</a:t>
            </a:r>
          </a:p>
          <a:p>
            <a:pPr algn="l"/>
            <a:r>
              <a:rPr lang="en-GB" sz="2800">
                <a:solidFill>
                  <a:srgbClr val="1D2B39"/>
                </a:solidFill>
                <a:latin typeface="proxima-nova"/>
              </a:rPr>
              <a:t>F</a:t>
            </a:r>
            <a:r>
              <a:rPr lang="en-GB" sz="2800" b="0" i="0">
                <a:solidFill>
                  <a:srgbClr val="1D2B39"/>
                </a:solidFill>
                <a:effectLst/>
                <a:latin typeface="proxima-nova"/>
              </a:rPr>
              <a:t>ind and fund ambitious, innovative projects with the potential to accelerate the transition to net zero. </a:t>
            </a:r>
          </a:p>
          <a:p>
            <a:pPr algn="l"/>
            <a:r>
              <a:rPr lang="en-GB" sz="2800" b="0" i="0">
                <a:solidFill>
                  <a:srgbClr val="1D2B39"/>
                </a:solidFill>
                <a:effectLst/>
                <a:latin typeface="proxima-nova"/>
              </a:rPr>
              <a:t>Investing £450m in energy network innovation from 2021-2026</a:t>
            </a:r>
          </a:p>
          <a:p>
            <a:pPr algn="l"/>
            <a:r>
              <a:rPr lang="en-GB" sz="2800" b="0" i="0">
                <a:solidFill>
                  <a:srgbClr val="1D2B39"/>
                </a:solidFill>
                <a:effectLst/>
                <a:latin typeface="proxima-nova"/>
              </a:rPr>
              <a:t>Objective to help transform the UK into the ‘Silicon Valley’ of energy, making the UK the best place for high potential businesses to grow and scale in the energy market.</a:t>
            </a:r>
          </a:p>
          <a:p>
            <a:pPr algn="l"/>
            <a:r>
              <a:rPr lang="en-GB" sz="2800" b="0" i="0">
                <a:solidFill>
                  <a:srgbClr val="1D2B39"/>
                </a:solidFill>
                <a:effectLst/>
                <a:latin typeface="proxima-nova"/>
              </a:rPr>
              <a:t>Four Innovation Challenge areas. These are:</a:t>
            </a:r>
          </a:p>
          <a:p>
            <a:pPr lvl="1"/>
            <a:r>
              <a:rPr lang="en-GB" sz="2650" b="0" i="0">
                <a:solidFill>
                  <a:srgbClr val="1D2B39"/>
                </a:solidFill>
                <a:effectLst/>
                <a:latin typeface="proxima-nova"/>
              </a:rPr>
              <a:t>Whole system integration</a:t>
            </a:r>
          </a:p>
          <a:p>
            <a:pPr lvl="1"/>
            <a:r>
              <a:rPr lang="en-GB" sz="2650" b="0" i="0">
                <a:solidFill>
                  <a:srgbClr val="1D2B39"/>
                </a:solidFill>
                <a:effectLst/>
                <a:latin typeface="proxima-nova"/>
              </a:rPr>
              <a:t>Data and digitalisation</a:t>
            </a:r>
          </a:p>
          <a:p>
            <a:pPr lvl="1"/>
            <a:r>
              <a:rPr lang="en-GB" sz="2650" b="0" i="0">
                <a:solidFill>
                  <a:srgbClr val="1D2B39"/>
                </a:solidFill>
                <a:effectLst/>
                <a:latin typeface="proxima-nova"/>
              </a:rPr>
              <a:t>Heat</a:t>
            </a:r>
          </a:p>
          <a:p>
            <a:pPr lvl="1"/>
            <a:r>
              <a:rPr lang="en-GB" sz="2650" b="0" i="0">
                <a:solidFill>
                  <a:srgbClr val="1D2B39"/>
                </a:solidFill>
                <a:effectLst/>
                <a:latin typeface="proxima-nova"/>
              </a:rPr>
              <a:t>Zero emission transport</a:t>
            </a:r>
          </a:p>
          <a:p>
            <a:pPr marL="0" indent="0">
              <a:buNone/>
            </a:pPr>
            <a:endParaRPr lang="en-US" sz="2100">
              <a:solidFill>
                <a:schemeClr val="tx1"/>
              </a:solidFill>
              <a:latin typeface="+mj-lt"/>
              <a:ea typeface="Source Sans Pro"/>
              <a:cs typeface="Arial"/>
            </a:endParaRPr>
          </a:p>
          <a:p>
            <a:pPr marL="342900" indent="-342900">
              <a:buFont typeface="+mj-lt"/>
              <a:buAutoNum type="arabicPeriod"/>
            </a:pPr>
            <a:endParaRPr lang="en-GB" sz="1400">
              <a:solidFill>
                <a:schemeClr val="tx1"/>
              </a:solidFill>
              <a:latin typeface="+mn-lt"/>
            </a:endParaRPr>
          </a:p>
          <a:p>
            <a:pPr marL="0" indent="0">
              <a:lnSpc>
                <a:spcPct val="110000"/>
              </a:lnSpc>
              <a:buNone/>
            </a:pPr>
            <a:endParaRPr lang="en-US" sz="1400">
              <a:solidFill>
                <a:schemeClr val="tx1"/>
              </a:solidFill>
              <a:latin typeface="+mn-lt"/>
            </a:endParaRPr>
          </a:p>
          <a:p>
            <a:pPr lvl="0">
              <a:lnSpc>
                <a:spcPct val="110000"/>
              </a:lnSpc>
            </a:pPr>
            <a:endParaRPr lang="en-US" sz="1400">
              <a:solidFill>
                <a:schemeClr val="tx1"/>
              </a:solidFill>
              <a:latin typeface="+mn-lt"/>
            </a:endParaRPr>
          </a:p>
        </p:txBody>
      </p:sp>
      <p:sp>
        <p:nvSpPr>
          <p:cNvPr id="4" name="Slide Number Placeholder 3">
            <a:extLst>
              <a:ext uri="{FF2B5EF4-FFF2-40B4-BE49-F238E27FC236}">
                <a16:creationId xmlns:a16="http://schemas.microsoft.com/office/drawing/2014/main" id="{7CA643E2-9249-2341-B5E4-944FAD92FD51}"/>
              </a:ext>
            </a:extLst>
          </p:cNvPr>
          <p:cNvSpPr>
            <a:spLocks noGrp="1"/>
          </p:cNvSpPr>
          <p:nvPr>
            <p:ph type="sldNum" sz="quarter" idx="12"/>
          </p:nvPr>
        </p:nvSpPr>
        <p:spPr/>
        <p:txBody>
          <a:bodyPr/>
          <a:lstStyle/>
          <a:p>
            <a:fld id="{00F7AB9C-F4B1-4E48-96F2-F3B4ED456943}" type="slidenum">
              <a:rPr lang="en-GB" smtClean="0"/>
              <a:pPr/>
              <a:t>23</a:t>
            </a:fld>
            <a:endParaRPr lang="en-GB"/>
          </a:p>
        </p:txBody>
      </p:sp>
    </p:spTree>
    <p:extLst>
      <p:ext uri="{BB962C8B-B14F-4D97-AF65-F5344CB8AC3E}">
        <p14:creationId xmlns:p14="http://schemas.microsoft.com/office/powerpoint/2010/main" val="3710379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8"/>
          <p:cNvSpPr txBox="1"/>
          <p:nvPr/>
        </p:nvSpPr>
        <p:spPr>
          <a:xfrm>
            <a:off x="435747" y="251499"/>
            <a:ext cx="5522141" cy="438551"/>
          </a:xfrm>
          <a:prstGeom prst="rect">
            <a:avLst/>
          </a:prstGeom>
          <a:noFill/>
          <a:ln>
            <a:noFill/>
          </a:ln>
        </p:spPr>
        <p:txBody>
          <a:bodyPr spcFirstLastPara="1" wrap="square" lIns="68569" tIns="34275" rIns="68569" bIns="34275" anchor="t" anchorCtr="0">
            <a:spAutoFit/>
          </a:bodyPr>
          <a:lstStyle/>
          <a:p>
            <a:pPr defTabSz="685800">
              <a:buClr>
                <a:srgbClr val="4472C4"/>
              </a:buClr>
              <a:buSzPts val="3200"/>
              <a:defRPr/>
            </a:pPr>
            <a:r>
              <a:rPr lang="en-GB" sz="2400" kern="0">
                <a:solidFill>
                  <a:srgbClr val="4472C4"/>
                </a:solidFill>
                <a:latin typeface="Verdana"/>
                <a:ea typeface="Verdana"/>
                <a:cs typeface="Verdana"/>
                <a:sym typeface="Verdana"/>
              </a:rPr>
              <a:t>Strategic Objectives of the SIF</a:t>
            </a:r>
            <a:endParaRPr sz="1050" kern="0">
              <a:solidFill>
                <a:srgbClr val="000000"/>
              </a:solidFill>
              <a:latin typeface="Arial"/>
              <a:cs typeface="Arial"/>
              <a:sym typeface="Arial"/>
            </a:endParaRPr>
          </a:p>
        </p:txBody>
      </p:sp>
      <p:sp>
        <p:nvSpPr>
          <p:cNvPr id="1068" name="Google Shape;1068;p8"/>
          <p:cNvSpPr txBox="1"/>
          <p:nvPr/>
        </p:nvSpPr>
        <p:spPr>
          <a:xfrm>
            <a:off x="435747" y="690051"/>
            <a:ext cx="6585604" cy="3393206"/>
          </a:xfrm>
          <a:prstGeom prst="rect">
            <a:avLst/>
          </a:prstGeom>
          <a:noFill/>
          <a:ln>
            <a:noFill/>
          </a:ln>
        </p:spPr>
        <p:txBody>
          <a:bodyPr spcFirstLastPara="1" wrap="square" lIns="68569" tIns="34275" rIns="68569" bIns="34275" anchor="t" anchorCtr="0">
            <a:spAutoFit/>
          </a:bodyPr>
          <a:lstStyle/>
          <a:p>
            <a:pPr marL="214313" indent="-100013" defTabSz="685800">
              <a:buClr>
                <a:srgbClr val="000000"/>
              </a:buClr>
              <a:buSzPts val="2400"/>
              <a:defRPr/>
            </a:pPr>
            <a:endParaRPr kern="0">
              <a:solidFill>
                <a:srgbClr val="595959"/>
              </a:solidFill>
              <a:latin typeface="Verdana"/>
              <a:ea typeface="Verdana"/>
              <a:cs typeface="Verdana"/>
              <a:sym typeface="Verdana"/>
            </a:endParaRPr>
          </a:p>
          <a:p>
            <a:pPr defTabSz="685800">
              <a:buClr>
                <a:srgbClr val="595959"/>
              </a:buClr>
              <a:buSzPts val="2400"/>
              <a:defRPr/>
            </a:pPr>
            <a:r>
              <a:rPr lang="en-GB" kern="0">
                <a:solidFill>
                  <a:srgbClr val="595959"/>
                </a:solidFill>
                <a:latin typeface="Verdana"/>
                <a:ea typeface="Verdana"/>
                <a:cs typeface="Verdana"/>
                <a:sym typeface="Verdana"/>
              </a:rPr>
              <a:t>Ofgem and Innovate UK are collaborating to:</a:t>
            </a:r>
            <a:endParaRPr sz="1050" kern="0">
              <a:solidFill>
                <a:srgbClr val="000000"/>
              </a:solidFill>
              <a:latin typeface="Arial"/>
              <a:cs typeface="Arial"/>
              <a:sym typeface="Arial"/>
            </a:endParaRPr>
          </a:p>
          <a:p>
            <a:pPr defTabSz="685800">
              <a:buClr>
                <a:srgbClr val="000000"/>
              </a:buClr>
              <a:buSzPts val="2400"/>
              <a:defRPr/>
            </a:pPr>
            <a:endParaRPr kern="0">
              <a:solidFill>
                <a:srgbClr val="595959"/>
              </a:solidFill>
              <a:latin typeface="Verdana"/>
              <a:ea typeface="Verdana"/>
              <a:cs typeface="Verdana"/>
              <a:sym typeface="Verdana"/>
            </a:endParaRPr>
          </a:p>
          <a:p>
            <a:pPr marL="257175" indent="-257175" defTabSz="685800">
              <a:buClr>
                <a:srgbClr val="595959"/>
              </a:buClr>
              <a:buSzPts val="2400"/>
              <a:buFont typeface="Verdana"/>
              <a:buAutoNum type="arabicParenR"/>
              <a:defRPr/>
            </a:pPr>
            <a:r>
              <a:rPr lang="en-GB" b="1" kern="0">
                <a:solidFill>
                  <a:srgbClr val="595959"/>
                </a:solidFill>
                <a:latin typeface="Verdana"/>
                <a:ea typeface="Verdana"/>
                <a:cs typeface="Verdana"/>
                <a:sym typeface="Verdana"/>
              </a:rPr>
              <a:t> Deliver a net zero energy system at lowest costs to consumers</a:t>
            </a:r>
            <a:endParaRPr sz="1050" kern="0">
              <a:solidFill>
                <a:srgbClr val="000000"/>
              </a:solidFill>
              <a:latin typeface="Arial"/>
              <a:cs typeface="Arial"/>
              <a:sym typeface="Arial"/>
            </a:endParaRPr>
          </a:p>
          <a:p>
            <a:pPr defTabSz="685800">
              <a:buClr>
                <a:srgbClr val="595959"/>
              </a:buClr>
              <a:buSzPts val="2400"/>
              <a:defRPr/>
            </a:pPr>
            <a:endParaRPr lang="en-GB" b="1" kern="0">
              <a:solidFill>
                <a:srgbClr val="595959"/>
              </a:solidFill>
              <a:latin typeface="Verdana"/>
              <a:ea typeface="Verdana"/>
              <a:cs typeface="Verdana"/>
              <a:sym typeface="Verdana"/>
            </a:endParaRPr>
          </a:p>
          <a:p>
            <a:pPr defTabSz="685800">
              <a:buClr>
                <a:srgbClr val="595959"/>
              </a:buClr>
              <a:buSzPts val="2400"/>
              <a:defRPr/>
            </a:pPr>
            <a:r>
              <a:rPr lang="en-GB" b="1" kern="0">
                <a:solidFill>
                  <a:srgbClr val="595959"/>
                </a:solidFill>
                <a:latin typeface="Verdana"/>
                <a:ea typeface="Verdana"/>
                <a:cs typeface="Verdana"/>
                <a:sym typeface="Verdana"/>
              </a:rPr>
              <a:t>2) Position the UK as the ‘Silicon Valley’ of  energy systems</a:t>
            </a:r>
            <a:endParaRPr sz="1050" kern="0">
              <a:solidFill>
                <a:srgbClr val="000000"/>
              </a:solidFill>
              <a:latin typeface="Arial"/>
              <a:cs typeface="Arial"/>
              <a:sym typeface="Arial"/>
            </a:endParaRPr>
          </a:p>
          <a:p>
            <a:pPr defTabSz="685800">
              <a:buClr>
                <a:srgbClr val="000000"/>
              </a:buClr>
              <a:buSzPts val="2400"/>
              <a:defRPr/>
            </a:pPr>
            <a:endParaRPr kern="0">
              <a:solidFill>
                <a:srgbClr val="595959"/>
              </a:solidFill>
              <a:latin typeface="Verdana"/>
              <a:ea typeface="Verdana"/>
              <a:cs typeface="Verdana"/>
              <a:sym typeface="Verdana"/>
            </a:endParaRPr>
          </a:p>
          <a:p>
            <a:pPr defTabSz="685800">
              <a:buClr>
                <a:srgbClr val="595959"/>
              </a:buClr>
              <a:buSzPts val="2400"/>
              <a:defRPr/>
            </a:pPr>
            <a:r>
              <a:rPr lang="en-GB" kern="0">
                <a:solidFill>
                  <a:srgbClr val="595959"/>
                </a:solidFill>
                <a:latin typeface="Verdana"/>
                <a:ea typeface="Verdana"/>
                <a:cs typeface="Verdana"/>
                <a:sym typeface="Verdana"/>
              </a:rPr>
              <a:t>We are interested in big, bold, ambitious ideas which will significantly accelerate delivery of net zero in the UK and be rolled out internationally.</a:t>
            </a:r>
            <a:endParaRPr kern="0">
              <a:solidFill>
                <a:srgbClr val="595959"/>
              </a:solidFill>
              <a:latin typeface="Verdana"/>
              <a:ea typeface="Verdana"/>
              <a:cs typeface="Verdana"/>
              <a:sym typeface="Verdana"/>
            </a:endParaRPr>
          </a:p>
        </p:txBody>
      </p:sp>
    </p:spTree>
    <p:extLst>
      <p:ext uri="{BB962C8B-B14F-4D97-AF65-F5344CB8AC3E}">
        <p14:creationId xmlns:p14="http://schemas.microsoft.com/office/powerpoint/2010/main" val="2318209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0"/>
          <p:cNvSpPr/>
          <p:nvPr/>
        </p:nvSpPr>
        <p:spPr>
          <a:xfrm>
            <a:off x="0" y="-56055"/>
            <a:ext cx="9144000" cy="4353791"/>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FFFFFF"/>
              </a:buClr>
              <a:buSzPts val="1800"/>
              <a:defRPr/>
            </a:pPr>
            <a:endParaRPr sz="1350" kern="0">
              <a:solidFill>
                <a:srgbClr val="FFFFFF"/>
              </a:solidFill>
              <a:latin typeface="Calibri"/>
              <a:ea typeface="Calibri"/>
              <a:cs typeface="Calibri"/>
              <a:sym typeface="Calibri"/>
            </a:endParaRPr>
          </a:p>
        </p:txBody>
      </p:sp>
      <p:sp>
        <p:nvSpPr>
          <p:cNvPr id="1086" name="Google Shape;1086;p10"/>
          <p:cNvSpPr/>
          <p:nvPr/>
        </p:nvSpPr>
        <p:spPr>
          <a:xfrm>
            <a:off x="654226" y="687315"/>
            <a:ext cx="2277128" cy="462309"/>
          </a:xfrm>
          <a:prstGeom prst="rect">
            <a:avLst/>
          </a:prstGeom>
          <a:solidFill>
            <a:srgbClr val="1E4E79"/>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2000"/>
              <a:defRPr/>
            </a:pPr>
            <a:r>
              <a:rPr lang="en-GB" sz="1500" b="1" kern="0">
                <a:solidFill>
                  <a:srgbClr val="FFFFFF"/>
                </a:solidFill>
                <a:latin typeface="Calibri"/>
                <a:ea typeface="Calibri"/>
                <a:cs typeface="Calibri"/>
                <a:sym typeface="Calibri"/>
              </a:rPr>
              <a:t> Strategic </a:t>
            </a:r>
            <a:r>
              <a:rPr lang="en-GB" sz="1500" b="1" u="sng" kern="0">
                <a:solidFill>
                  <a:srgbClr val="FFFFFF"/>
                </a:solidFill>
                <a:latin typeface="Calibri"/>
                <a:ea typeface="Calibri"/>
                <a:cs typeface="Calibri"/>
                <a:sym typeface="Calibri"/>
              </a:rPr>
              <a:t>Alignment</a:t>
            </a:r>
            <a:endParaRPr sz="1050" kern="0">
              <a:solidFill>
                <a:srgbClr val="000000"/>
              </a:solidFill>
              <a:latin typeface="Arial"/>
              <a:cs typeface="Arial"/>
              <a:sym typeface="Arial"/>
            </a:endParaRPr>
          </a:p>
        </p:txBody>
      </p:sp>
      <p:sp>
        <p:nvSpPr>
          <p:cNvPr id="1087" name="Google Shape;1087;p10"/>
          <p:cNvSpPr/>
          <p:nvPr/>
        </p:nvSpPr>
        <p:spPr>
          <a:xfrm>
            <a:off x="3588496" y="689985"/>
            <a:ext cx="2277128" cy="462309"/>
          </a:xfrm>
          <a:prstGeom prst="rect">
            <a:avLst/>
          </a:prstGeom>
          <a:solidFill>
            <a:srgbClr val="1E4E79"/>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2000"/>
              <a:defRPr/>
            </a:pPr>
            <a:r>
              <a:rPr lang="en-GB" sz="1500" b="1" u="sng" kern="0">
                <a:solidFill>
                  <a:srgbClr val="FFFFFF"/>
                </a:solidFill>
                <a:latin typeface="Calibri"/>
                <a:ea typeface="Calibri"/>
                <a:cs typeface="Calibri"/>
                <a:sym typeface="Calibri"/>
              </a:rPr>
              <a:t>Agile ‘Challenges’ </a:t>
            </a:r>
            <a:endParaRPr sz="1500" u="sng" kern="0">
              <a:solidFill>
                <a:srgbClr val="000000"/>
              </a:solidFill>
              <a:latin typeface="Calibri"/>
              <a:ea typeface="Calibri"/>
              <a:cs typeface="Calibri"/>
              <a:sym typeface="Calibri"/>
            </a:endParaRPr>
          </a:p>
        </p:txBody>
      </p:sp>
      <p:sp>
        <p:nvSpPr>
          <p:cNvPr id="1088" name="Google Shape;1088;p10"/>
          <p:cNvSpPr/>
          <p:nvPr/>
        </p:nvSpPr>
        <p:spPr>
          <a:xfrm>
            <a:off x="6335107" y="689984"/>
            <a:ext cx="2277128" cy="462309"/>
          </a:xfrm>
          <a:prstGeom prst="rect">
            <a:avLst/>
          </a:prstGeom>
          <a:solidFill>
            <a:srgbClr val="1E4E79"/>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FFFFFF"/>
              </a:buClr>
              <a:buSzPts val="2000"/>
              <a:defRPr/>
            </a:pPr>
            <a:r>
              <a:rPr lang="en-GB" sz="1500" b="1" u="sng" kern="0">
                <a:solidFill>
                  <a:srgbClr val="FFFFFF"/>
                </a:solidFill>
                <a:latin typeface="Calibri"/>
                <a:ea typeface="Calibri"/>
                <a:cs typeface="Calibri"/>
                <a:sym typeface="Calibri"/>
              </a:rPr>
              <a:t>Commercialisation</a:t>
            </a:r>
            <a:endParaRPr sz="1500" b="1" u="sng" kern="0">
              <a:solidFill>
                <a:srgbClr val="FFFFFF"/>
              </a:solidFill>
              <a:latin typeface="Calibri"/>
              <a:ea typeface="Calibri"/>
              <a:cs typeface="Calibri"/>
              <a:sym typeface="Calibri"/>
            </a:endParaRPr>
          </a:p>
        </p:txBody>
      </p:sp>
      <p:sp>
        <p:nvSpPr>
          <p:cNvPr id="1089" name="Google Shape;1089;p10"/>
          <p:cNvSpPr/>
          <p:nvPr/>
        </p:nvSpPr>
        <p:spPr>
          <a:xfrm>
            <a:off x="6335106" y="1287073"/>
            <a:ext cx="2277128" cy="46230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kern="0">
                <a:solidFill>
                  <a:srgbClr val="000000"/>
                </a:solidFill>
                <a:latin typeface="Calibri"/>
                <a:ea typeface="Calibri"/>
                <a:cs typeface="Calibri"/>
                <a:sym typeface="Calibri"/>
              </a:rPr>
              <a:t>Network Roll Out</a:t>
            </a:r>
            <a:endParaRPr sz="1050" kern="0">
              <a:solidFill>
                <a:srgbClr val="000000"/>
              </a:solidFill>
              <a:latin typeface="Arial"/>
              <a:cs typeface="Arial"/>
              <a:sym typeface="Arial"/>
            </a:endParaRPr>
          </a:p>
        </p:txBody>
      </p:sp>
      <p:sp>
        <p:nvSpPr>
          <p:cNvPr id="1090" name="Google Shape;1090;p10"/>
          <p:cNvSpPr/>
          <p:nvPr/>
        </p:nvSpPr>
        <p:spPr>
          <a:xfrm>
            <a:off x="6335104" y="1850042"/>
            <a:ext cx="2277128" cy="46230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kern="0">
                <a:solidFill>
                  <a:srgbClr val="000000"/>
                </a:solidFill>
                <a:latin typeface="Calibri"/>
                <a:ea typeface="Calibri"/>
                <a:cs typeface="Calibri"/>
                <a:sym typeface="Calibri"/>
              </a:rPr>
              <a:t>Investor Expert Panel</a:t>
            </a:r>
            <a:endParaRPr sz="1050" kern="0">
              <a:solidFill>
                <a:srgbClr val="000000"/>
              </a:solidFill>
              <a:latin typeface="Arial"/>
              <a:cs typeface="Arial"/>
              <a:sym typeface="Arial"/>
            </a:endParaRPr>
          </a:p>
        </p:txBody>
      </p:sp>
      <p:sp>
        <p:nvSpPr>
          <p:cNvPr id="1091" name="Google Shape;1091;p10"/>
          <p:cNvSpPr/>
          <p:nvPr/>
        </p:nvSpPr>
        <p:spPr>
          <a:xfrm>
            <a:off x="6335103" y="3061279"/>
            <a:ext cx="2277128" cy="581727"/>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kern="0">
                <a:solidFill>
                  <a:srgbClr val="000000"/>
                </a:solidFill>
                <a:latin typeface="Calibri"/>
                <a:ea typeface="Calibri"/>
                <a:cs typeface="Calibri"/>
                <a:sym typeface="Calibri"/>
              </a:rPr>
              <a:t>International route to market (networks, utilities, investors)</a:t>
            </a:r>
            <a:endParaRPr sz="1350" kern="0">
              <a:solidFill>
                <a:srgbClr val="000000"/>
              </a:solidFill>
              <a:latin typeface="Calibri"/>
              <a:ea typeface="Calibri"/>
              <a:cs typeface="Calibri"/>
              <a:sym typeface="Calibri"/>
            </a:endParaRPr>
          </a:p>
        </p:txBody>
      </p:sp>
      <p:sp>
        <p:nvSpPr>
          <p:cNvPr id="1092" name="Google Shape;1092;p10"/>
          <p:cNvSpPr/>
          <p:nvPr/>
        </p:nvSpPr>
        <p:spPr>
          <a:xfrm>
            <a:off x="6335104" y="2464191"/>
            <a:ext cx="2277128" cy="46230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kern="0">
                <a:solidFill>
                  <a:srgbClr val="000000"/>
                </a:solidFill>
                <a:latin typeface="Calibri"/>
                <a:ea typeface="Calibri"/>
                <a:cs typeface="Calibri"/>
                <a:sym typeface="Calibri"/>
              </a:rPr>
              <a:t>Utilities Expert Panel </a:t>
            </a:r>
            <a:endParaRPr sz="1050" kern="0">
              <a:solidFill>
                <a:srgbClr val="000000"/>
              </a:solidFill>
              <a:latin typeface="Arial"/>
              <a:cs typeface="Arial"/>
              <a:sym typeface="Arial"/>
            </a:endParaRPr>
          </a:p>
        </p:txBody>
      </p:sp>
      <p:sp>
        <p:nvSpPr>
          <p:cNvPr id="1093" name="Google Shape;1093;p10"/>
          <p:cNvSpPr/>
          <p:nvPr/>
        </p:nvSpPr>
        <p:spPr>
          <a:xfrm>
            <a:off x="652110" y="2338594"/>
            <a:ext cx="2277128" cy="69717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b="1" kern="0">
                <a:solidFill>
                  <a:srgbClr val="000000"/>
                </a:solidFill>
                <a:latin typeface="Calibri"/>
                <a:ea typeface="Calibri"/>
                <a:cs typeface="Calibri"/>
                <a:sym typeface="Calibri"/>
              </a:rPr>
              <a:t>Aligning energy innovation funding across government, UKRI and Ofgem</a:t>
            </a:r>
            <a:endParaRPr sz="1050" kern="0">
              <a:solidFill>
                <a:srgbClr val="000000"/>
              </a:solidFill>
              <a:latin typeface="Arial"/>
              <a:cs typeface="Arial"/>
              <a:sym typeface="Arial"/>
            </a:endParaRPr>
          </a:p>
        </p:txBody>
      </p:sp>
      <p:sp>
        <p:nvSpPr>
          <p:cNvPr id="1094" name="Google Shape;1094;p10"/>
          <p:cNvSpPr/>
          <p:nvPr/>
        </p:nvSpPr>
        <p:spPr>
          <a:xfrm>
            <a:off x="3588491" y="2513879"/>
            <a:ext cx="2277128" cy="46230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b="1" kern="0">
                <a:solidFill>
                  <a:srgbClr val="000000"/>
                </a:solidFill>
                <a:latin typeface="Calibri"/>
                <a:ea typeface="Calibri"/>
                <a:cs typeface="Calibri"/>
                <a:sym typeface="Calibri"/>
              </a:rPr>
              <a:t>Discovery</a:t>
            </a:r>
            <a:r>
              <a:rPr lang="en-GB" sz="1350" kern="0">
                <a:solidFill>
                  <a:srgbClr val="000000"/>
                </a:solidFill>
                <a:latin typeface="Calibri"/>
                <a:ea typeface="Calibri"/>
                <a:cs typeface="Calibri"/>
                <a:sym typeface="Calibri"/>
              </a:rPr>
              <a:t> Projects</a:t>
            </a:r>
            <a:endParaRPr sz="1050" kern="0">
              <a:solidFill>
                <a:srgbClr val="000000"/>
              </a:solidFill>
              <a:latin typeface="Arial"/>
              <a:cs typeface="Arial"/>
              <a:sym typeface="Arial"/>
            </a:endParaRPr>
          </a:p>
          <a:p>
            <a:pPr algn="ctr" defTabSz="685800">
              <a:buClr>
                <a:srgbClr val="000000"/>
              </a:buClr>
              <a:buSzPts val="1800"/>
              <a:defRPr/>
            </a:pPr>
            <a:r>
              <a:rPr lang="en-GB" sz="1350" kern="0">
                <a:solidFill>
                  <a:srgbClr val="000000"/>
                </a:solidFill>
                <a:latin typeface="Calibri"/>
                <a:ea typeface="Calibri"/>
                <a:cs typeface="Calibri"/>
                <a:sym typeface="Calibri"/>
              </a:rPr>
              <a:t>2 months / £150k</a:t>
            </a:r>
            <a:endParaRPr sz="1050" kern="0">
              <a:solidFill>
                <a:srgbClr val="000000"/>
              </a:solidFill>
              <a:latin typeface="Arial"/>
              <a:cs typeface="Arial"/>
              <a:sym typeface="Arial"/>
            </a:endParaRPr>
          </a:p>
        </p:txBody>
      </p:sp>
      <p:sp>
        <p:nvSpPr>
          <p:cNvPr id="1095" name="Google Shape;1095;p10"/>
          <p:cNvSpPr/>
          <p:nvPr/>
        </p:nvSpPr>
        <p:spPr>
          <a:xfrm>
            <a:off x="3588492" y="3094973"/>
            <a:ext cx="2277128" cy="46230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b="1" kern="0">
                <a:solidFill>
                  <a:srgbClr val="000000"/>
                </a:solidFill>
                <a:latin typeface="Calibri"/>
                <a:ea typeface="Calibri"/>
                <a:cs typeface="Calibri"/>
                <a:sym typeface="Calibri"/>
              </a:rPr>
              <a:t>Alpha</a:t>
            </a:r>
            <a:r>
              <a:rPr lang="en-GB" sz="1350" kern="0">
                <a:solidFill>
                  <a:srgbClr val="000000"/>
                </a:solidFill>
                <a:latin typeface="Calibri"/>
                <a:ea typeface="Calibri"/>
                <a:cs typeface="Calibri"/>
                <a:sym typeface="Calibri"/>
              </a:rPr>
              <a:t> Projects</a:t>
            </a:r>
            <a:endParaRPr sz="1050" kern="0">
              <a:solidFill>
                <a:srgbClr val="000000"/>
              </a:solidFill>
              <a:latin typeface="Arial"/>
              <a:cs typeface="Arial"/>
              <a:sym typeface="Arial"/>
            </a:endParaRPr>
          </a:p>
          <a:p>
            <a:pPr algn="ctr" defTabSz="685800">
              <a:buClr>
                <a:srgbClr val="000000"/>
              </a:buClr>
              <a:buSzPts val="1800"/>
              <a:defRPr/>
            </a:pPr>
            <a:r>
              <a:rPr lang="en-GB" sz="1350" kern="0">
                <a:solidFill>
                  <a:srgbClr val="000000"/>
                </a:solidFill>
                <a:latin typeface="Calibri"/>
                <a:ea typeface="Calibri"/>
                <a:cs typeface="Calibri"/>
                <a:sym typeface="Calibri"/>
              </a:rPr>
              <a:t>6 months / £500k</a:t>
            </a:r>
            <a:endParaRPr sz="1050" kern="0">
              <a:solidFill>
                <a:srgbClr val="000000"/>
              </a:solidFill>
              <a:latin typeface="Arial"/>
              <a:cs typeface="Arial"/>
              <a:sym typeface="Arial"/>
            </a:endParaRPr>
          </a:p>
        </p:txBody>
      </p:sp>
      <p:sp>
        <p:nvSpPr>
          <p:cNvPr id="1096" name="Google Shape;1096;p10"/>
          <p:cNvSpPr/>
          <p:nvPr/>
        </p:nvSpPr>
        <p:spPr>
          <a:xfrm>
            <a:off x="3588492" y="3651926"/>
            <a:ext cx="2277128" cy="462309"/>
          </a:xfrm>
          <a:prstGeom prst="rect">
            <a:avLst/>
          </a:prstGeom>
          <a:no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b="1" kern="0">
                <a:solidFill>
                  <a:srgbClr val="000000"/>
                </a:solidFill>
                <a:latin typeface="Calibri"/>
                <a:ea typeface="Calibri"/>
                <a:cs typeface="Calibri"/>
                <a:sym typeface="Calibri"/>
              </a:rPr>
              <a:t>Beta</a:t>
            </a:r>
            <a:r>
              <a:rPr lang="en-GB" sz="1350" kern="0">
                <a:solidFill>
                  <a:srgbClr val="000000"/>
                </a:solidFill>
                <a:latin typeface="Calibri"/>
                <a:ea typeface="Calibri"/>
                <a:cs typeface="Calibri"/>
                <a:sym typeface="Calibri"/>
              </a:rPr>
              <a:t> Projects</a:t>
            </a:r>
            <a:endParaRPr sz="1050" kern="0">
              <a:solidFill>
                <a:srgbClr val="000000"/>
              </a:solidFill>
              <a:latin typeface="Arial"/>
              <a:cs typeface="Arial"/>
              <a:sym typeface="Arial"/>
            </a:endParaRPr>
          </a:p>
          <a:p>
            <a:pPr algn="ctr" defTabSz="685800">
              <a:buClr>
                <a:srgbClr val="000000"/>
              </a:buClr>
              <a:buSzPts val="1800"/>
              <a:defRPr/>
            </a:pPr>
            <a:r>
              <a:rPr lang="en-GB" sz="1350" kern="0">
                <a:solidFill>
                  <a:srgbClr val="000000"/>
                </a:solidFill>
                <a:latin typeface="Calibri"/>
                <a:ea typeface="Calibri"/>
                <a:cs typeface="Calibri"/>
                <a:sym typeface="Calibri"/>
              </a:rPr>
              <a:t>c.4 </a:t>
            </a:r>
            <a:r>
              <a:rPr lang="en-GB" sz="1350" kern="0" err="1">
                <a:solidFill>
                  <a:srgbClr val="000000"/>
                </a:solidFill>
                <a:latin typeface="Calibri"/>
                <a:ea typeface="Calibri"/>
                <a:cs typeface="Calibri"/>
                <a:sym typeface="Calibri"/>
              </a:rPr>
              <a:t>yrs</a:t>
            </a:r>
            <a:r>
              <a:rPr lang="en-GB" sz="1350" kern="0">
                <a:solidFill>
                  <a:srgbClr val="000000"/>
                </a:solidFill>
                <a:latin typeface="Calibri"/>
                <a:ea typeface="Calibri"/>
                <a:cs typeface="Calibri"/>
                <a:sym typeface="Calibri"/>
              </a:rPr>
              <a:t> / c. £10m+</a:t>
            </a:r>
            <a:endParaRPr sz="1050" kern="0">
              <a:solidFill>
                <a:srgbClr val="000000"/>
              </a:solidFill>
              <a:latin typeface="Arial"/>
              <a:cs typeface="Arial"/>
              <a:sym typeface="Arial"/>
            </a:endParaRPr>
          </a:p>
        </p:txBody>
      </p:sp>
      <p:sp>
        <p:nvSpPr>
          <p:cNvPr id="1097" name="Google Shape;1097;p10"/>
          <p:cNvSpPr/>
          <p:nvPr/>
        </p:nvSpPr>
        <p:spPr>
          <a:xfrm>
            <a:off x="3598422" y="1569663"/>
            <a:ext cx="671053" cy="299763"/>
          </a:xfrm>
          <a:prstGeom prst="rect">
            <a:avLst/>
          </a:prstGeom>
          <a:solidFill>
            <a:srgbClr val="C2545D"/>
          </a:solidFill>
          <a:ln>
            <a:solidFill>
              <a:srgbClr val="045B79"/>
            </a:solidFill>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68569" tIns="34275" rIns="68569" bIns="34275" anchor="ctr" anchorCtr="0">
            <a:noAutofit/>
          </a:bodyPr>
          <a:lstStyle/>
          <a:p>
            <a:pPr algn="ctr" defTabSz="685800">
              <a:buClr>
                <a:srgbClr val="FFFFFF"/>
              </a:buClr>
              <a:buSzPts val="2400"/>
              <a:defRPr/>
            </a:pPr>
            <a:r>
              <a:rPr lang="en-GB" sz="1350" b="1" kern="0">
                <a:solidFill>
                  <a:srgbClr val="FFFFFF"/>
                </a:solidFill>
                <a:latin typeface="Calibri"/>
                <a:ea typeface="Calibri"/>
                <a:cs typeface="Calibri"/>
                <a:sym typeface="Calibri"/>
              </a:rPr>
              <a:t>2. Heat</a:t>
            </a:r>
            <a:endParaRPr sz="1350" kern="0">
              <a:solidFill>
                <a:srgbClr val="FFFFFF"/>
              </a:solidFill>
              <a:latin typeface="Calibri"/>
              <a:ea typeface="Calibri"/>
              <a:cs typeface="Calibri"/>
              <a:sym typeface="Calibri"/>
            </a:endParaRPr>
          </a:p>
        </p:txBody>
      </p:sp>
      <p:sp>
        <p:nvSpPr>
          <p:cNvPr id="1098" name="Google Shape;1098;p10"/>
          <p:cNvSpPr/>
          <p:nvPr/>
        </p:nvSpPr>
        <p:spPr>
          <a:xfrm>
            <a:off x="3588492" y="1935649"/>
            <a:ext cx="2277128" cy="320910"/>
          </a:xfrm>
          <a:prstGeom prst="rect">
            <a:avLst/>
          </a:prstGeom>
          <a:solidFill>
            <a:srgbClr val="EDB522"/>
          </a:solidFill>
          <a:ln>
            <a:solidFill>
              <a:srgbClr val="045B79"/>
            </a:solidFill>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68569" tIns="34275" rIns="68569" bIns="34275" anchor="ctr" anchorCtr="0">
            <a:noAutofit/>
          </a:bodyPr>
          <a:lstStyle/>
          <a:p>
            <a:pPr algn="ctr" defTabSz="685800">
              <a:buClr>
                <a:srgbClr val="FFFFFF"/>
              </a:buClr>
              <a:buSzPts val="2400"/>
              <a:defRPr/>
            </a:pPr>
            <a:r>
              <a:rPr lang="en-GB" sz="1350" b="1" kern="0">
                <a:solidFill>
                  <a:srgbClr val="FFFFFF"/>
                </a:solidFill>
                <a:latin typeface="Calibri"/>
                <a:ea typeface="Calibri"/>
                <a:cs typeface="Calibri"/>
                <a:sym typeface="Calibri"/>
              </a:rPr>
              <a:t>4. Zero emissions transport</a:t>
            </a:r>
            <a:endParaRPr sz="1350" kern="0">
              <a:solidFill>
                <a:srgbClr val="FFFFFF"/>
              </a:solidFill>
              <a:latin typeface="Calibri"/>
              <a:ea typeface="Calibri"/>
              <a:cs typeface="Calibri"/>
              <a:sym typeface="Calibri"/>
            </a:endParaRPr>
          </a:p>
        </p:txBody>
      </p:sp>
      <p:sp>
        <p:nvSpPr>
          <p:cNvPr id="1099" name="Google Shape;1099;p10"/>
          <p:cNvSpPr/>
          <p:nvPr/>
        </p:nvSpPr>
        <p:spPr>
          <a:xfrm>
            <a:off x="4338826" y="1569663"/>
            <a:ext cx="1526795" cy="299763"/>
          </a:xfrm>
          <a:prstGeom prst="rect">
            <a:avLst/>
          </a:prstGeom>
          <a:solidFill>
            <a:srgbClr val="00815A"/>
          </a:solidFill>
          <a:ln>
            <a:solidFill>
              <a:srgbClr val="045B79"/>
            </a:solidFill>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68569" tIns="34275" rIns="68569" bIns="34275" anchor="ctr" anchorCtr="0">
            <a:noAutofit/>
          </a:bodyPr>
          <a:lstStyle/>
          <a:p>
            <a:pPr algn="ctr" defTabSz="685800">
              <a:buClr>
                <a:srgbClr val="FFFFFF"/>
              </a:buClr>
              <a:buSzPts val="2400"/>
              <a:defRPr/>
            </a:pPr>
            <a:r>
              <a:rPr lang="en-GB" sz="1350" b="1" kern="0">
                <a:solidFill>
                  <a:srgbClr val="FFFFFF"/>
                </a:solidFill>
                <a:latin typeface="Calibri"/>
                <a:ea typeface="Calibri"/>
                <a:cs typeface="Calibri"/>
                <a:sym typeface="Calibri"/>
              </a:rPr>
              <a:t>3. Data and Digital</a:t>
            </a:r>
            <a:endParaRPr sz="1350" kern="0">
              <a:solidFill>
                <a:srgbClr val="FFFFFF"/>
              </a:solidFill>
              <a:latin typeface="Calibri"/>
              <a:ea typeface="Calibri"/>
              <a:cs typeface="Calibri"/>
              <a:sym typeface="Calibri"/>
            </a:endParaRPr>
          </a:p>
        </p:txBody>
      </p:sp>
      <p:sp>
        <p:nvSpPr>
          <p:cNvPr id="1100" name="Google Shape;1100;p10"/>
          <p:cNvSpPr/>
          <p:nvPr/>
        </p:nvSpPr>
        <p:spPr>
          <a:xfrm>
            <a:off x="3598421" y="1263354"/>
            <a:ext cx="2267199" cy="240088"/>
          </a:xfrm>
          <a:prstGeom prst="rect">
            <a:avLst/>
          </a:prstGeom>
          <a:solidFill>
            <a:srgbClr val="159FC6"/>
          </a:solidFill>
          <a:ln>
            <a:solidFill>
              <a:srgbClr val="045B79"/>
            </a:solidFill>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68569" tIns="34275" rIns="68569" bIns="34275" anchor="ctr" anchorCtr="0">
            <a:noAutofit/>
          </a:bodyPr>
          <a:lstStyle/>
          <a:p>
            <a:pPr algn="ctr" defTabSz="685800">
              <a:buClr>
                <a:srgbClr val="FFFFFF"/>
              </a:buClr>
              <a:buSzPts val="2400"/>
              <a:defRPr/>
            </a:pPr>
            <a:r>
              <a:rPr lang="en-GB" sz="1350" b="1" kern="0">
                <a:solidFill>
                  <a:srgbClr val="FFFFFF"/>
                </a:solidFill>
                <a:latin typeface="Calibri"/>
                <a:ea typeface="Calibri"/>
                <a:cs typeface="Calibri"/>
                <a:sym typeface="Calibri"/>
              </a:rPr>
              <a:t>1. Whole system integration</a:t>
            </a:r>
            <a:endParaRPr sz="1350" kern="0">
              <a:solidFill>
                <a:srgbClr val="FFFFFF"/>
              </a:solidFill>
              <a:latin typeface="Calibri"/>
              <a:ea typeface="Calibri"/>
              <a:cs typeface="Calibri"/>
              <a:sym typeface="Calibri"/>
            </a:endParaRPr>
          </a:p>
        </p:txBody>
      </p:sp>
      <p:cxnSp>
        <p:nvCxnSpPr>
          <p:cNvPr id="1101" name="Google Shape;1101;p10"/>
          <p:cNvCxnSpPr>
            <a:stCxn id="1094" idx="2"/>
            <a:endCxn id="1095" idx="0"/>
          </p:cNvCxnSpPr>
          <p:nvPr/>
        </p:nvCxnSpPr>
        <p:spPr>
          <a:xfrm>
            <a:off x="4727055" y="2976189"/>
            <a:ext cx="1" cy="118784"/>
          </a:xfrm>
          <a:prstGeom prst="straightConnector1">
            <a:avLst/>
          </a:prstGeom>
          <a:noFill/>
          <a:ln w="9525" cap="flat" cmpd="sng">
            <a:solidFill>
              <a:schemeClr val="accent1"/>
            </a:solidFill>
            <a:prstDash val="solid"/>
            <a:miter lim="800000"/>
            <a:headEnd type="none" w="sm" len="sm"/>
            <a:tailEnd type="triangle" w="med" len="med"/>
          </a:ln>
        </p:spPr>
      </p:cxnSp>
      <p:cxnSp>
        <p:nvCxnSpPr>
          <p:cNvPr id="1102" name="Google Shape;1102;p10"/>
          <p:cNvCxnSpPr>
            <a:stCxn id="1095" idx="2"/>
            <a:endCxn id="1096" idx="0"/>
          </p:cNvCxnSpPr>
          <p:nvPr/>
        </p:nvCxnSpPr>
        <p:spPr>
          <a:xfrm>
            <a:off x="4727055" y="3557282"/>
            <a:ext cx="0" cy="94725"/>
          </a:xfrm>
          <a:prstGeom prst="straightConnector1">
            <a:avLst/>
          </a:prstGeom>
          <a:noFill/>
          <a:ln w="9525" cap="flat" cmpd="sng">
            <a:solidFill>
              <a:schemeClr val="accent1"/>
            </a:solidFill>
            <a:prstDash val="solid"/>
            <a:miter lim="800000"/>
            <a:headEnd type="none" w="sm" len="sm"/>
            <a:tailEnd type="triangle" w="med" len="med"/>
          </a:ln>
        </p:spPr>
      </p:cxnSp>
      <p:sp>
        <p:nvSpPr>
          <p:cNvPr id="1103" name="Google Shape;1103;p10"/>
          <p:cNvSpPr/>
          <p:nvPr/>
        </p:nvSpPr>
        <p:spPr>
          <a:xfrm>
            <a:off x="652111" y="1263353"/>
            <a:ext cx="2277128" cy="86552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b="1" kern="0">
                <a:solidFill>
                  <a:srgbClr val="000000"/>
                </a:solidFill>
                <a:latin typeface="Calibri"/>
                <a:ea typeface="Calibri"/>
                <a:cs typeface="Calibri"/>
                <a:sym typeface="Calibri"/>
              </a:rPr>
              <a:t>Bring in the best businesses and academics from across energy and other sectors</a:t>
            </a:r>
            <a:endParaRPr sz="1050" kern="0">
              <a:solidFill>
                <a:srgbClr val="000000"/>
              </a:solidFill>
              <a:latin typeface="Arial"/>
              <a:cs typeface="Arial"/>
              <a:sym typeface="Arial"/>
            </a:endParaRPr>
          </a:p>
        </p:txBody>
      </p:sp>
      <p:sp>
        <p:nvSpPr>
          <p:cNvPr id="1104" name="Google Shape;1104;p10"/>
          <p:cNvSpPr/>
          <p:nvPr/>
        </p:nvSpPr>
        <p:spPr>
          <a:xfrm rot="5400000">
            <a:off x="4656978" y="1275573"/>
            <a:ext cx="106460" cy="2243434"/>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kern="0">
              <a:solidFill>
                <a:srgbClr val="000000"/>
              </a:solidFill>
              <a:latin typeface="Calibri"/>
              <a:ea typeface="Calibri"/>
              <a:cs typeface="Calibri"/>
              <a:sym typeface="Calibri"/>
            </a:endParaRPr>
          </a:p>
        </p:txBody>
      </p:sp>
      <p:sp>
        <p:nvSpPr>
          <p:cNvPr id="1105" name="Google Shape;1105;p10"/>
          <p:cNvSpPr txBox="1"/>
          <p:nvPr/>
        </p:nvSpPr>
        <p:spPr>
          <a:xfrm>
            <a:off x="882770" y="145355"/>
            <a:ext cx="7669162" cy="438551"/>
          </a:xfrm>
          <a:prstGeom prst="rect">
            <a:avLst/>
          </a:prstGeom>
          <a:noFill/>
          <a:ln>
            <a:noFill/>
          </a:ln>
        </p:spPr>
        <p:txBody>
          <a:bodyPr spcFirstLastPara="1" wrap="square" lIns="68569" tIns="34275" rIns="68569" bIns="34275" anchor="t" anchorCtr="0">
            <a:spAutoFit/>
          </a:bodyPr>
          <a:lstStyle/>
          <a:p>
            <a:pPr algn="ctr" defTabSz="685800">
              <a:buClr>
                <a:srgbClr val="4472C4"/>
              </a:buClr>
              <a:buSzPts val="3200"/>
              <a:defRPr/>
            </a:pPr>
            <a:r>
              <a:rPr lang="en-GB" sz="2400" kern="0">
                <a:solidFill>
                  <a:srgbClr val="4472C4"/>
                </a:solidFill>
                <a:latin typeface="Verdana"/>
                <a:ea typeface="Verdana"/>
                <a:cs typeface="Verdana"/>
                <a:sym typeface="Verdana"/>
              </a:rPr>
              <a:t>The 3 pillars of the Strategic Innovation Fund</a:t>
            </a:r>
            <a:endParaRPr sz="1050" kern="0">
              <a:solidFill>
                <a:srgbClr val="000000"/>
              </a:solidFill>
              <a:latin typeface="Arial"/>
              <a:cs typeface="Arial"/>
              <a:sym typeface="Arial"/>
            </a:endParaRPr>
          </a:p>
        </p:txBody>
      </p:sp>
      <p:sp>
        <p:nvSpPr>
          <p:cNvPr id="23" name="Google Shape;1093;p10">
            <a:extLst>
              <a:ext uri="{FF2B5EF4-FFF2-40B4-BE49-F238E27FC236}">
                <a16:creationId xmlns:a16="http://schemas.microsoft.com/office/drawing/2014/main" id="{04F3896F-22C0-4200-B4F6-491E7125BEF3}"/>
              </a:ext>
            </a:extLst>
          </p:cNvPr>
          <p:cNvSpPr/>
          <p:nvPr/>
        </p:nvSpPr>
        <p:spPr>
          <a:xfrm>
            <a:off x="652110" y="3245488"/>
            <a:ext cx="2277128" cy="69717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r>
              <a:rPr lang="en-GB" sz="1350" b="1" kern="0">
                <a:solidFill>
                  <a:srgbClr val="000000"/>
                </a:solidFill>
                <a:latin typeface="Calibri"/>
                <a:ea typeface="Calibri"/>
                <a:cs typeface="Calibri"/>
                <a:sym typeface="Calibri"/>
              </a:rPr>
              <a:t>Enabling responsive policy and regulatory change informed by innovation</a:t>
            </a:r>
            <a:endParaRPr sz="1050" kern="0">
              <a:solidFill>
                <a:srgbClr val="000000"/>
              </a:solidFill>
              <a:latin typeface="Arial"/>
              <a:cs typeface="Arial"/>
              <a:sym typeface="Arial"/>
            </a:endParaRPr>
          </a:p>
        </p:txBody>
      </p:sp>
    </p:spTree>
    <p:extLst>
      <p:ext uri="{BB962C8B-B14F-4D97-AF65-F5344CB8AC3E}">
        <p14:creationId xmlns:p14="http://schemas.microsoft.com/office/powerpoint/2010/main" val="2114298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9CD9-6B97-D09E-DD28-5FED7B3B16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DCAED9C-59A5-E24B-4741-3C45E3E7E0E3}"/>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9B1F226B-9DFC-3597-1511-08714F91ED62}"/>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170E6B13-2FE1-2B59-FA70-463762E3E89D}"/>
              </a:ext>
            </a:extLst>
          </p:cNvPr>
          <p:cNvSpPr>
            <a:spLocks noGrp="1"/>
          </p:cNvSpPr>
          <p:nvPr>
            <p:ph type="sldNum" sz="quarter" idx="12"/>
          </p:nvPr>
        </p:nvSpPr>
        <p:spPr/>
        <p:txBody>
          <a:bodyPr/>
          <a:lstStyle/>
          <a:p>
            <a:fld id="{00F7AB9C-F4B1-4E48-96F2-F3B4ED456943}" type="slidenum">
              <a:rPr lang="en-GB" smtClean="0"/>
              <a:pPr/>
              <a:t>26</a:t>
            </a:fld>
            <a:endParaRPr lang="en-GB"/>
          </a:p>
        </p:txBody>
      </p:sp>
      <p:sp>
        <p:nvSpPr>
          <p:cNvPr id="6" name="Picture Placeholder 5">
            <a:extLst>
              <a:ext uri="{FF2B5EF4-FFF2-40B4-BE49-F238E27FC236}">
                <a16:creationId xmlns:a16="http://schemas.microsoft.com/office/drawing/2014/main" id="{5ECFFBF4-6440-E67D-EE07-F9EDF47DF883}"/>
              </a:ext>
            </a:extLst>
          </p:cNvPr>
          <p:cNvSpPr>
            <a:spLocks noGrp="1"/>
          </p:cNvSpPr>
          <p:nvPr>
            <p:ph type="pic" sz="quarter" idx="13"/>
          </p:nvPr>
        </p:nvSpPr>
        <p:spPr/>
      </p:sp>
      <p:sp>
        <p:nvSpPr>
          <p:cNvPr id="7" name="Text Placeholder 6">
            <a:extLst>
              <a:ext uri="{FF2B5EF4-FFF2-40B4-BE49-F238E27FC236}">
                <a16:creationId xmlns:a16="http://schemas.microsoft.com/office/drawing/2014/main" id="{736F181F-E335-6007-4ACE-50E507C082BF}"/>
              </a:ext>
            </a:extLst>
          </p:cNvPr>
          <p:cNvSpPr>
            <a:spLocks noGrp="1"/>
          </p:cNvSpPr>
          <p:nvPr>
            <p:ph type="body" idx="14"/>
          </p:nvPr>
        </p:nvSpPr>
        <p:spPr/>
        <p:txBody>
          <a:bodyPr/>
          <a:lstStyle/>
          <a:p>
            <a:endParaRPr lang="en-GB"/>
          </a:p>
        </p:txBody>
      </p:sp>
      <p:pic>
        <p:nvPicPr>
          <p:cNvPr id="8" name="Picture 7">
            <a:extLst>
              <a:ext uri="{FF2B5EF4-FFF2-40B4-BE49-F238E27FC236}">
                <a16:creationId xmlns:a16="http://schemas.microsoft.com/office/drawing/2014/main" id="{F6C291F9-7273-B971-999A-E9E468E6C390}"/>
              </a:ext>
            </a:extLst>
          </p:cNvPr>
          <p:cNvPicPr>
            <a:picLocks noChangeAspect="1"/>
          </p:cNvPicPr>
          <p:nvPr/>
        </p:nvPicPr>
        <p:blipFill>
          <a:blip r:embed="rId2"/>
          <a:stretch>
            <a:fillRect/>
          </a:stretch>
        </p:blipFill>
        <p:spPr>
          <a:xfrm>
            <a:off x="1" y="1"/>
            <a:ext cx="9144000" cy="5143500"/>
          </a:xfrm>
          <a:prstGeom prst="rect">
            <a:avLst/>
          </a:prstGeom>
        </p:spPr>
      </p:pic>
    </p:spTree>
    <p:extLst>
      <p:ext uri="{BB962C8B-B14F-4D97-AF65-F5344CB8AC3E}">
        <p14:creationId xmlns:p14="http://schemas.microsoft.com/office/powerpoint/2010/main" val="1187254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4BAB9B2-A8D6-4319-875F-9B123DD8549F}"/>
              </a:ext>
            </a:extLst>
          </p:cNvPr>
          <p:cNvCxnSpPr>
            <a:stCxn id="3" idx="3"/>
            <a:endCxn id="139" idx="1"/>
          </p:cNvCxnSpPr>
          <p:nvPr/>
        </p:nvCxnSpPr>
        <p:spPr>
          <a:xfrm>
            <a:off x="2290439" y="1200776"/>
            <a:ext cx="449325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3505" y="135676"/>
            <a:ext cx="8605136" cy="461665"/>
          </a:xfrm>
          <a:prstGeom prst="rect">
            <a:avLst/>
          </a:prstGeom>
          <a:noFill/>
        </p:spPr>
        <p:txBody>
          <a:bodyPr wrap="square" rtlCol="0">
            <a:spAutoFit/>
          </a:bodyPr>
          <a:lstStyle/>
          <a:p>
            <a:r>
              <a:rPr lang="en-GB" sz="2400">
                <a:solidFill>
                  <a:schemeClr val="accent1"/>
                </a:solidFill>
                <a:latin typeface="Verdana" panose="020B0604030504040204" pitchFamily="34" charset="0"/>
                <a:ea typeface="Verdana" panose="020B0604030504040204" pitchFamily="34" charset="0"/>
                <a:cs typeface="Verdana" panose="020B0604030504040204" pitchFamily="34" charset="0"/>
              </a:rPr>
              <a:t>SIF 2022 Round 2 timelines overview </a:t>
            </a:r>
            <a:endParaRPr lang="en-GB" sz="2400">
              <a:solidFill>
                <a:schemeClr val="accent1"/>
              </a:solidFill>
              <a:highlight>
                <a:srgbClr val="FFFF00"/>
              </a:highlight>
              <a:latin typeface="Verdana" panose="020B0604030504040204" pitchFamily="34" charset="0"/>
              <a:ea typeface="Verdana" panose="020B0604030504040204" pitchFamily="34" charset="0"/>
              <a:cs typeface="Verdana" panose="020B0604030504040204" pitchFamily="34" charset="0"/>
            </a:endParaRPr>
          </a:p>
        </p:txBody>
      </p:sp>
      <p:sp>
        <p:nvSpPr>
          <p:cNvPr id="39" name="Rectangle 38">
            <a:extLst>
              <a:ext uri="{FF2B5EF4-FFF2-40B4-BE49-F238E27FC236}">
                <a16:creationId xmlns:a16="http://schemas.microsoft.com/office/drawing/2014/main" id="{DEC97023-A69C-417D-A5AE-2F9145F90946}"/>
              </a:ext>
            </a:extLst>
          </p:cNvPr>
          <p:cNvSpPr/>
          <p:nvPr/>
        </p:nvSpPr>
        <p:spPr>
          <a:xfrm>
            <a:off x="1154332" y="4582477"/>
            <a:ext cx="960287" cy="3952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8" name="Rectangle 77">
            <a:extLst>
              <a:ext uri="{FF2B5EF4-FFF2-40B4-BE49-F238E27FC236}">
                <a16:creationId xmlns:a16="http://schemas.microsoft.com/office/drawing/2014/main" id="{94990B25-AFC6-4445-9623-584CF19C9EB6}"/>
              </a:ext>
            </a:extLst>
          </p:cNvPr>
          <p:cNvSpPr/>
          <p:nvPr/>
        </p:nvSpPr>
        <p:spPr>
          <a:xfrm>
            <a:off x="4153468" y="4541905"/>
            <a:ext cx="960287" cy="3952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9" name="Rectangle 108">
            <a:extLst>
              <a:ext uri="{FF2B5EF4-FFF2-40B4-BE49-F238E27FC236}">
                <a16:creationId xmlns:a16="http://schemas.microsoft.com/office/drawing/2014/main" id="{6DE14A20-90A4-4166-B660-0B82E8F0D579}"/>
              </a:ext>
            </a:extLst>
          </p:cNvPr>
          <p:cNvSpPr/>
          <p:nvPr/>
        </p:nvSpPr>
        <p:spPr>
          <a:xfrm>
            <a:off x="7156582" y="4193550"/>
            <a:ext cx="960287" cy="3952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Rectangle 2">
            <a:extLst>
              <a:ext uri="{FF2B5EF4-FFF2-40B4-BE49-F238E27FC236}">
                <a16:creationId xmlns:a16="http://schemas.microsoft.com/office/drawing/2014/main" id="{BF6D02A6-5F03-40E8-800E-5550D4CE2D18}"/>
              </a:ext>
            </a:extLst>
          </p:cNvPr>
          <p:cNvSpPr/>
          <p:nvPr/>
        </p:nvSpPr>
        <p:spPr>
          <a:xfrm>
            <a:off x="372863" y="1067611"/>
            <a:ext cx="1917576" cy="266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Challenges</a:t>
            </a:r>
          </a:p>
        </p:txBody>
      </p:sp>
      <p:sp>
        <p:nvSpPr>
          <p:cNvPr id="137" name="Rectangle 136">
            <a:extLst>
              <a:ext uri="{FF2B5EF4-FFF2-40B4-BE49-F238E27FC236}">
                <a16:creationId xmlns:a16="http://schemas.microsoft.com/office/drawing/2014/main" id="{D4E490A3-8C37-4380-8777-859A844FA87F}"/>
              </a:ext>
            </a:extLst>
          </p:cNvPr>
          <p:cNvSpPr/>
          <p:nvPr/>
        </p:nvSpPr>
        <p:spPr>
          <a:xfrm>
            <a:off x="2509807" y="1067611"/>
            <a:ext cx="1917576" cy="266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Ideation</a:t>
            </a:r>
          </a:p>
        </p:txBody>
      </p:sp>
      <p:sp>
        <p:nvSpPr>
          <p:cNvPr id="138" name="Rectangle 137">
            <a:extLst>
              <a:ext uri="{FF2B5EF4-FFF2-40B4-BE49-F238E27FC236}">
                <a16:creationId xmlns:a16="http://schemas.microsoft.com/office/drawing/2014/main" id="{3DB3C27C-9534-4B92-9D2F-EC244F9AF3E3}"/>
              </a:ext>
            </a:extLst>
          </p:cNvPr>
          <p:cNvSpPr/>
          <p:nvPr/>
        </p:nvSpPr>
        <p:spPr>
          <a:xfrm>
            <a:off x="4646751" y="1067611"/>
            <a:ext cx="1917576" cy="2663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Incubation</a:t>
            </a:r>
          </a:p>
        </p:txBody>
      </p:sp>
      <p:sp>
        <p:nvSpPr>
          <p:cNvPr id="139" name="Rectangle 138">
            <a:extLst>
              <a:ext uri="{FF2B5EF4-FFF2-40B4-BE49-F238E27FC236}">
                <a16:creationId xmlns:a16="http://schemas.microsoft.com/office/drawing/2014/main" id="{98CA9BF6-3994-4467-9D4C-EF8F020CA3E9}"/>
              </a:ext>
            </a:extLst>
          </p:cNvPr>
          <p:cNvSpPr/>
          <p:nvPr/>
        </p:nvSpPr>
        <p:spPr>
          <a:xfrm>
            <a:off x="6783695" y="1067611"/>
            <a:ext cx="1917576" cy="2663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Acceleration</a:t>
            </a:r>
          </a:p>
        </p:txBody>
      </p:sp>
      <p:sp>
        <p:nvSpPr>
          <p:cNvPr id="4" name="TextBox 3">
            <a:extLst>
              <a:ext uri="{FF2B5EF4-FFF2-40B4-BE49-F238E27FC236}">
                <a16:creationId xmlns:a16="http://schemas.microsoft.com/office/drawing/2014/main" id="{CC37D122-7AC2-4C9F-9C8E-A52FBC32A1D0}"/>
              </a:ext>
            </a:extLst>
          </p:cNvPr>
          <p:cNvSpPr txBox="1"/>
          <p:nvPr/>
        </p:nvSpPr>
        <p:spPr>
          <a:xfrm>
            <a:off x="565952" y="784311"/>
            <a:ext cx="459419" cy="300082"/>
          </a:xfrm>
          <a:prstGeom prst="rect">
            <a:avLst/>
          </a:prstGeom>
          <a:noFill/>
        </p:spPr>
        <p:txBody>
          <a:bodyPr wrap="square" rtlCol="0">
            <a:spAutoFit/>
          </a:bodyPr>
          <a:lstStyle/>
          <a:p>
            <a:r>
              <a:rPr lang="en-GB" sz="1350"/>
              <a:t>Jan</a:t>
            </a:r>
          </a:p>
        </p:txBody>
      </p:sp>
      <p:sp>
        <p:nvSpPr>
          <p:cNvPr id="141" name="TextBox 140">
            <a:extLst>
              <a:ext uri="{FF2B5EF4-FFF2-40B4-BE49-F238E27FC236}">
                <a16:creationId xmlns:a16="http://schemas.microsoft.com/office/drawing/2014/main" id="{5A6ECD7F-1895-44EE-BBF5-1998F4A1F85C}"/>
              </a:ext>
            </a:extLst>
          </p:cNvPr>
          <p:cNvSpPr txBox="1"/>
          <p:nvPr/>
        </p:nvSpPr>
        <p:spPr>
          <a:xfrm>
            <a:off x="1084463" y="781663"/>
            <a:ext cx="459419" cy="300082"/>
          </a:xfrm>
          <a:prstGeom prst="rect">
            <a:avLst/>
          </a:prstGeom>
          <a:noFill/>
        </p:spPr>
        <p:txBody>
          <a:bodyPr wrap="square" rtlCol="0">
            <a:spAutoFit/>
          </a:bodyPr>
          <a:lstStyle/>
          <a:p>
            <a:r>
              <a:rPr lang="en-GB" sz="1350"/>
              <a:t>Feb</a:t>
            </a:r>
          </a:p>
        </p:txBody>
      </p:sp>
      <p:sp>
        <p:nvSpPr>
          <p:cNvPr id="142" name="TextBox 141">
            <a:extLst>
              <a:ext uri="{FF2B5EF4-FFF2-40B4-BE49-F238E27FC236}">
                <a16:creationId xmlns:a16="http://schemas.microsoft.com/office/drawing/2014/main" id="{E74ADDCE-E5A0-4308-8033-26AD43DD0BD5}"/>
              </a:ext>
            </a:extLst>
          </p:cNvPr>
          <p:cNvSpPr txBox="1"/>
          <p:nvPr/>
        </p:nvSpPr>
        <p:spPr>
          <a:xfrm>
            <a:off x="1602975" y="781663"/>
            <a:ext cx="459419" cy="507831"/>
          </a:xfrm>
          <a:prstGeom prst="rect">
            <a:avLst/>
          </a:prstGeom>
          <a:noFill/>
        </p:spPr>
        <p:txBody>
          <a:bodyPr wrap="square" rtlCol="0">
            <a:spAutoFit/>
          </a:bodyPr>
          <a:lstStyle/>
          <a:p>
            <a:r>
              <a:rPr lang="en-GB" sz="1350"/>
              <a:t>Mar</a:t>
            </a:r>
          </a:p>
        </p:txBody>
      </p:sp>
      <p:sp>
        <p:nvSpPr>
          <p:cNvPr id="5" name="TextBox 4">
            <a:extLst>
              <a:ext uri="{FF2B5EF4-FFF2-40B4-BE49-F238E27FC236}">
                <a16:creationId xmlns:a16="http://schemas.microsoft.com/office/drawing/2014/main" id="{C34EEB1A-0466-47D2-9D15-5C2C248C5C57}"/>
              </a:ext>
            </a:extLst>
          </p:cNvPr>
          <p:cNvSpPr txBox="1"/>
          <p:nvPr/>
        </p:nvSpPr>
        <p:spPr>
          <a:xfrm>
            <a:off x="372862" y="1516735"/>
            <a:ext cx="1917575" cy="1708160"/>
          </a:xfrm>
          <a:prstGeom prst="rect">
            <a:avLst/>
          </a:prstGeom>
          <a:noFill/>
        </p:spPr>
        <p:txBody>
          <a:bodyPr wrap="square" rtlCol="0">
            <a:spAutoFit/>
          </a:bodyPr>
          <a:lstStyle/>
          <a:p>
            <a:r>
              <a:rPr lang="en-GB" sz="1350" b="1"/>
              <a:t>February</a:t>
            </a:r>
          </a:p>
          <a:p>
            <a:pPr marL="214313" indent="-214313">
              <a:buFont typeface="Arial" panose="020B0604020202020204" pitchFamily="34" charset="0"/>
              <a:buChar char="•"/>
            </a:pPr>
            <a:r>
              <a:rPr lang="en-GB" sz="1050"/>
              <a:t>3</a:t>
            </a:r>
            <a:r>
              <a:rPr lang="en-GB" sz="1050" baseline="30000"/>
              <a:t>rd</a:t>
            </a:r>
            <a:r>
              <a:rPr lang="en-GB" sz="1050"/>
              <a:t> party consultation on challenges</a:t>
            </a:r>
          </a:p>
          <a:p>
            <a:pPr marL="214313" indent="-214313">
              <a:buFont typeface="Arial" panose="020B0604020202020204" pitchFamily="34" charset="0"/>
              <a:buChar char="•"/>
            </a:pPr>
            <a:endParaRPr lang="en-GB" sz="1200"/>
          </a:p>
          <a:p>
            <a:pPr marL="214313" indent="-214313">
              <a:buFont typeface="Arial" panose="020B0604020202020204" pitchFamily="34" charset="0"/>
              <a:buChar char="•"/>
            </a:pPr>
            <a:endParaRPr lang="en-GB" sz="1200"/>
          </a:p>
          <a:p>
            <a:r>
              <a:rPr lang="en-GB" sz="1350" b="1"/>
              <a:t>March</a:t>
            </a:r>
          </a:p>
          <a:p>
            <a:pPr marL="214313" indent="-214313">
              <a:buFont typeface="Arial" panose="020B0604020202020204" pitchFamily="34" charset="0"/>
              <a:buChar char="•"/>
            </a:pPr>
            <a:r>
              <a:rPr lang="en-GB" sz="1050"/>
              <a:t>Challenge prioritisation survey to stakeholders</a:t>
            </a:r>
          </a:p>
          <a:p>
            <a:pPr marL="214313" indent="-214313">
              <a:buFont typeface="Arial" panose="020B0604020202020204" pitchFamily="34" charset="0"/>
              <a:buChar char="•"/>
            </a:pPr>
            <a:endParaRPr lang="en-GB" sz="1200"/>
          </a:p>
        </p:txBody>
      </p:sp>
      <p:sp>
        <p:nvSpPr>
          <p:cNvPr id="143" name="TextBox 142">
            <a:extLst>
              <a:ext uri="{FF2B5EF4-FFF2-40B4-BE49-F238E27FC236}">
                <a16:creationId xmlns:a16="http://schemas.microsoft.com/office/drawing/2014/main" id="{FE387442-9361-4F1C-A12C-3BAC703B320C}"/>
              </a:ext>
            </a:extLst>
          </p:cNvPr>
          <p:cNvSpPr txBox="1"/>
          <p:nvPr/>
        </p:nvSpPr>
        <p:spPr>
          <a:xfrm>
            <a:off x="2483529" y="1516735"/>
            <a:ext cx="1917575" cy="2816156"/>
          </a:xfrm>
          <a:prstGeom prst="rect">
            <a:avLst/>
          </a:prstGeom>
          <a:noFill/>
        </p:spPr>
        <p:txBody>
          <a:bodyPr wrap="square" rtlCol="0">
            <a:spAutoFit/>
          </a:bodyPr>
          <a:lstStyle/>
          <a:p>
            <a:r>
              <a:rPr lang="en-GB" sz="1350" b="1"/>
              <a:t>April</a:t>
            </a:r>
          </a:p>
          <a:p>
            <a:pPr marL="214313" indent="-214313">
              <a:buFont typeface="Arial" panose="020B0604020202020204" pitchFamily="34" charset="0"/>
              <a:buChar char="•"/>
            </a:pPr>
            <a:r>
              <a:rPr lang="en-GB" sz="1050"/>
              <a:t>Publication on intended high-level Challenges overview for 2022 </a:t>
            </a:r>
          </a:p>
          <a:p>
            <a:pPr marL="214313" indent="-214313">
              <a:buFont typeface="Arial" panose="020B0604020202020204" pitchFamily="34" charset="0"/>
              <a:buChar char="•"/>
            </a:pPr>
            <a:endParaRPr lang="en-GB" sz="1050"/>
          </a:p>
          <a:p>
            <a:r>
              <a:rPr lang="en-GB" sz="1350" b="1"/>
              <a:t>May</a:t>
            </a:r>
            <a:r>
              <a:rPr lang="en-GB" sz="1050"/>
              <a:t> </a:t>
            </a:r>
          </a:p>
          <a:p>
            <a:pPr marL="214313" indent="-214313">
              <a:buFont typeface="Arial" panose="020B0604020202020204" pitchFamily="34" charset="0"/>
              <a:buChar char="•"/>
            </a:pPr>
            <a:r>
              <a:rPr lang="en-GB" sz="1050"/>
              <a:t>Publication of final position on high-level Challenge areas </a:t>
            </a:r>
          </a:p>
          <a:p>
            <a:pPr marL="214313" indent="-214313">
              <a:buFont typeface="Arial" panose="020B0604020202020204" pitchFamily="34" charset="0"/>
              <a:buChar char="•"/>
            </a:pPr>
            <a:endParaRPr lang="en-GB" sz="1050"/>
          </a:p>
          <a:p>
            <a:r>
              <a:rPr lang="en-GB" sz="1350" b="1"/>
              <a:t>TBD </a:t>
            </a:r>
          </a:p>
          <a:p>
            <a:pPr marL="214313" indent="-214313">
              <a:buFont typeface="Arial" panose="020B0604020202020204" pitchFamily="34" charset="0"/>
              <a:buChar char="•"/>
            </a:pPr>
            <a:r>
              <a:rPr lang="en-GB" sz="1050"/>
              <a:t>SIF team engagement with third parties with innovation ideas</a:t>
            </a:r>
          </a:p>
          <a:p>
            <a:pPr marL="214313" indent="-214313">
              <a:buFont typeface="Arial" panose="020B0604020202020204" pitchFamily="34" charset="0"/>
              <a:buChar char="•"/>
            </a:pPr>
            <a:r>
              <a:rPr lang="en-GB" sz="1050"/>
              <a:t>Brokerage for innovators with networks </a:t>
            </a:r>
          </a:p>
        </p:txBody>
      </p:sp>
      <p:sp>
        <p:nvSpPr>
          <p:cNvPr id="144" name="TextBox 143">
            <a:extLst>
              <a:ext uri="{FF2B5EF4-FFF2-40B4-BE49-F238E27FC236}">
                <a16:creationId xmlns:a16="http://schemas.microsoft.com/office/drawing/2014/main" id="{86BC0010-9178-4E89-A3A3-9509BEFB4D92}"/>
              </a:ext>
            </a:extLst>
          </p:cNvPr>
          <p:cNvSpPr txBox="1"/>
          <p:nvPr/>
        </p:nvSpPr>
        <p:spPr>
          <a:xfrm>
            <a:off x="4633612" y="1523169"/>
            <a:ext cx="1917575" cy="2146742"/>
          </a:xfrm>
          <a:prstGeom prst="rect">
            <a:avLst/>
          </a:prstGeom>
          <a:noFill/>
        </p:spPr>
        <p:txBody>
          <a:bodyPr wrap="square" rtlCol="0">
            <a:spAutoFit/>
          </a:bodyPr>
          <a:lstStyle/>
          <a:p>
            <a:r>
              <a:rPr lang="en-GB" sz="1350" b="1"/>
              <a:t>July</a:t>
            </a:r>
          </a:p>
          <a:p>
            <a:pPr marL="214313" indent="-214313">
              <a:buFont typeface="Arial" panose="020B0604020202020204" pitchFamily="34" charset="0"/>
              <a:buChar char="•"/>
            </a:pPr>
            <a:r>
              <a:rPr lang="en-GB" sz="1050"/>
              <a:t>Detailed Innovation Challenges and application submission documents published  </a:t>
            </a:r>
          </a:p>
          <a:p>
            <a:pPr marL="214313" indent="-214313">
              <a:buFont typeface="Arial" panose="020B0604020202020204" pitchFamily="34" charset="0"/>
              <a:buChar char="•"/>
            </a:pPr>
            <a:endParaRPr lang="en-GB" sz="1200"/>
          </a:p>
          <a:p>
            <a:r>
              <a:rPr lang="en-GB" sz="1200" b="1"/>
              <a:t>Sept </a:t>
            </a:r>
          </a:p>
          <a:p>
            <a:pPr marL="214313" indent="-214313">
              <a:buFont typeface="Arial" panose="020B0604020202020204" pitchFamily="34" charset="0"/>
              <a:buChar char="•"/>
            </a:pPr>
            <a:r>
              <a:rPr lang="en-GB" sz="1050"/>
              <a:t>SIF Round 2 formally open for Discovery applications</a:t>
            </a:r>
          </a:p>
          <a:p>
            <a:pPr marL="214313" indent="-214313">
              <a:buFont typeface="Arial" panose="020B0604020202020204" pitchFamily="34" charset="0"/>
              <a:buChar char="•"/>
            </a:pPr>
            <a:r>
              <a:rPr lang="en-GB" sz="1050"/>
              <a:t>ENIC conference – engagement with SIF team </a:t>
            </a:r>
          </a:p>
          <a:p>
            <a:pPr marL="214313" indent="-214313">
              <a:buFont typeface="Arial" panose="020B0604020202020204" pitchFamily="34" charset="0"/>
              <a:buChar char="•"/>
            </a:pPr>
            <a:endParaRPr lang="en-GB" sz="1200"/>
          </a:p>
        </p:txBody>
      </p:sp>
      <p:sp>
        <p:nvSpPr>
          <p:cNvPr id="145" name="TextBox 144">
            <a:extLst>
              <a:ext uri="{FF2B5EF4-FFF2-40B4-BE49-F238E27FC236}">
                <a16:creationId xmlns:a16="http://schemas.microsoft.com/office/drawing/2014/main" id="{BBCB663B-8F25-449C-8077-A3FA25CBC483}"/>
              </a:ext>
            </a:extLst>
          </p:cNvPr>
          <p:cNvSpPr txBox="1"/>
          <p:nvPr/>
        </p:nvSpPr>
        <p:spPr>
          <a:xfrm>
            <a:off x="6783696" y="1516735"/>
            <a:ext cx="1917575" cy="2008242"/>
          </a:xfrm>
          <a:prstGeom prst="rect">
            <a:avLst/>
          </a:prstGeom>
          <a:noFill/>
        </p:spPr>
        <p:txBody>
          <a:bodyPr wrap="square" rtlCol="0">
            <a:spAutoFit/>
          </a:bodyPr>
          <a:lstStyle/>
          <a:p>
            <a:r>
              <a:rPr lang="en-GB" sz="1350" b="1"/>
              <a:t>November </a:t>
            </a:r>
          </a:p>
          <a:p>
            <a:pPr marL="214313" indent="-214313">
              <a:buFont typeface="Arial" panose="020B0604020202020204" pitchFamily="34" charset="0"/>
              <a:buChar char="•"/>
            </a:pPr>
            <a:r>
              <a:rPr lang="en-GB" sz="1050"/>
              <a:t>Application for SIF Round 2 Discovery Phase applications closed </a:t>
            </a:r>
          </a:p>
          <a:p>
            <a:endParaRPr lang="en-GB" sz="1200"/>
          </a:p>
          <a:p>
            <a:endParaRPr lang="en-GB" sz="1200"/>
          </a:p>
          <a:p>
            <a:r>
              <a:rPr lang="en-GB" sz="1200" b="1"/>
              <a:t>Dec </a:t>
            </a:r>
          </a:p>
          <a:p>
            <a:pPr marL="214313" indent="-214313">
              <a:buFont typeface="Arial" panose="020B0604020202020204" pitchFamily="34" charset="0"/>
              <a:buChar char="•"/>
            </a:pPr>
            <a:r>
              <a:rPr lang="en-GB" sz="1050"/>
              <a:t>Applications evaluated with view to decisions in Jan 2023</a:t>
            </a:r>
          </a:p>
          <a:p>
            <a:pPr marL="214313" indent="-214313">
              <a:buFont typeface="Arial" panose="020B0604020202020204" pitchFamily="34" charset="0"/>
              <a:buChar char="•"/>
            </a:pPr>
            <a:endParaRPr lang="en-GB" sz="1200"/>
          </a:p>
        </p:txBody>
      </p:sp>
      <p:sp>
        <p:nvSpPr>
          <p:cNvPr id="146" name="TextBox 145">
            <a:extLst>
              <a:ext uri="{FF2B5EF4-FFF2-40B4-BE49-F238E27FC236}">
                <a16:creationId xmlns:a16="http://schemas.microsoft.com/office/drawing/2014/main" id="{BF16584D-502B-48CC-A148-470BE05C2165}"/>
              </a:ext>
            </a:extLst>
          </p:cNvPr>
          <p:cNvSpPr txBox="1"/>
          <p:nvPr/>
        </p:nvSpPr>
        <p:spPr>
          <a:xfrm>
            <a:off x="2735792" y="784311"/>
            <a:ext cx="459419" cy="300082"/>
          </a:xfrm>
          <a:prstGeom prst="rect">
            <a:avLst/>
          </a:prstGeom>
          <a:noFill/>
        </p:spPr>
        <p:txBody>
          <a:bodyPr wrap="square" rtlCol="0">
            <a:spAutoFit/>
          </a:bodyPr>
          <a:lstStyle/>
          <a:p>
            <a:r>
              <a:rPr lang="en-GB" sz="1350"/>
              <a:t>Apr</a:t>
            </a:r>
          </a:p>
        </p:txBody>
      </p:sp>
      <p:sp>
        <p:nvSpPr>
          <p:cNvPr id="147" name="TextBox 146">
            <a:extLst>
              <a:ext uri="{FF2B5EF4-FFF2-40B4-BE49-F238E27FC236}">
                <a16:creationId xmlns:a16="http://schemas.microsoft.com/office/drawing/2014/main" id="{5756F7CE-BFD5-43E6-9F9C-9137E420D9B9}"/>
              </a:ext>
            </a:extLst>
          </p:cNvPr>
          <p:cNvSpPr txBox="1"/>
          <p:nvPr/>
        </p:nvSpPr>
        <p:spPr>
          <a:xfrm>
            <a:off x="3254303" y="781663"/>
            <a:ext cx="459419" cy="507831"/>
          </a:xfrm>
          <a:prstGeom prst="rect">
            <a:avLst/>
          </a:prstGeom>
          <a:noFill/>
        </p:spPr>
        <p:txBody>
          <a:bodyPr wrap="square" rtlCol="0">
            <a:spAutoFit/>
          </a:bodyPr>
          <a:lstStyle/>
          <a:p>
            <a:r>
              <a:rPr lang="en-GB" sz="1350"/>
              <a:t>May</a:t>
            </a:r>
          </a:p>
        </p:txBody>
      </p:sp>
      <p:sp>
        <p:nvSpPr>
          <p:cNvPr id="148" name="TextBox 147">
            <a:extLst>
              <a:ext uri="{FF2B5EF4-FFF2-40B4-BE49-F238E27FC236}">
                <a16:creationId xmlns:a16="http://schemas.microsoft.com/office/drawing/2014/main" id="{550CD9B6-F152-4886-A77D-8119AABA2D35}"/>
              </a:ext>
            </a:extLst>
          </p:cNvPr>
          <p:cNvSpPr txBox="1"/>
          <p:nvPr/>
        </p:nvSpPr>
        <p:spPr>
          <a:xfrm>
            <a:off x="3772815" y="781663"/>
            <a:ext cx="459419" cy="300082"/>
          </a:xfrm>
          <a:prstGeom prst="rect">
            <a:avLst/>
          </a:prstGeom>
          <a:noFill/>
        </p:spPr>
        <p:txBody>
          <a:bodyPr wrap="square" rtlCol="0">
            <a:spAutoFit/>
          </a:bodyPr>
          <a:lstStyle/>
          <a:p>
            <a:r>
              <a:rPr lang="en-GB" sz="1350"/>
              <a:t>Jun</a:t>
            </a:r>
          </a:p>
        </p:txBody>
      </p:sp>
      <p:sp>
        <p:nvSpPr>
          <p:cNvPr id="151" name="TextBox 150">
            <a:extLst>
              <a:ext uri="{FF2B5EF4-FFF2-40B4-BE49-F238E27FC236}">
                <a16:creationId xmlns:a16="http://schemas.microsoft.com/office/drawing/2014/main" id="{E0D6B048-0F55-43EA-BD0E-B80694D8F783}"/>
              </a:ext>
            </a:extLst>
          </p:cNvPr>
          <p:cNvSpPr txBox="1"/>
          <p:nvPr/>
        </p:nvSpPr>
        <p:spPr>
          <a:xfrm>
            <a:off x="4872109" y="791481"/>
            <a:ext cx="459419" cy="300082"/>
          </a:xfrm>
          <a:prstGeom prst="rect">
            <a:avLst/>
          </a:prstGeom>
          <a:noFill/>
        </p:spPr>
        <p:txBody>
          <a:bodyPr wrap="square" rtlCol="0">
            <a:spAutoFit/>
          </a:bodyPr>
          <a:lstStyle/>
          <a:p>
            <a:r>
              <a:rPr lang="en-GB" sz="1350"/>
              <a:t>Jul</a:t>
            </a:r>
          </a:p>
        </p:txBody>
      </p:sp>
      <p:sp>
        <p:nvSpPr>
          <p:cNvPr id="152" name="TextBox 151">
            <a:extLst>
              <a:ext uri="{FF2B5EF4-FFF2-40B4-BE49-F238E27FC236}">
                <a16:creationId xmlns:a16="http://schemas.microsoft.com/office/drawing/2014/main" id="{0695AFE5-9871-4793-AE8A-93CDECBC861C}"/>
              </a:ext>
            </a:extLst>
          </p:cNvPr>
          <p:cNvSpPr txBox="1"/>
          <p:nvPr/>
        </p:nvSpPr>
        <p:spPr>
          <a:xfrm>
            <a:off x="5390620" y="788833"/>
            <a:ext cx="459419" cy="300082"/>
          </a:xfrm>
          <a:prstGeom prst="rect">
            <a:avLst/>
          </a:prstGeom>
          <a:noFill/>
        </p:spPr>
        <p:txBody>
          <a:bodyPr wrap="square" rtlCol="0">
            <a:spAutoFit/>
          </a:bodyPr>
          <a:lstStyle/>
          <a:p>
            <a:r>
              <a:rPr lang="en-GB" sz="1350"/>
              <a:t>Aug</a:t>
            </a:r>
          </a:p>
        </p:txBody>
      </p:sp>
      <p:sp>
        <p:nvSpPr>
          <p:cNvPr id="153" name="TextBox 152">
            <a:extLst>
              <a:ext uri="{FF2B5EF4-FFF2-40B4-BE49-F238E27FC236}">
                <a16:creationId xmlns:a16="http://schemas.microsoft.com/office/drawing/2014/main" id="{D11D95E9-1250-4D04-A3E7-90C1CB2BB793}"/>
              </a:ext>
            </a:extLst>
          </p:cNvPr>
          <p:cNvSpPr txBox="1"/>
          <p:nvPr/>
        </p:nvSpPr>
        <p:spPr>
          <a:xfrm>
            <a:off x="5909132" y="788833"/>
            <a:ext cx="459419" cy="507831"/>
          </a:xfrm>
          <a:prstGeom prst="rect">
            <a:avLst/>
          </a:prstGeom>
          <a:noFill/>
        </p:spPr>
        <p:txBody>
          <a:bodyPr wrap="square" rtlCol="0">
            <a:spAutoFit/>
          </a:bodyPr>
          <a:lstStyle/>
          <a:p>
            <a:r>
              <a:rPr lang="en-GB" sz="1350"/>
              <a:t>Sept</a:t>
            </a:r>
          </a:p>
        </p:txBody>
      </p:sp>
      <p:sp>
        <p:nvSpPr>
          <p:cNvPr id="154" name="TextBox 153">
            <a:extLst>
              <a:ext uri="{FF2B5EF4-FFF2-40B4-BE49-F238E27FC236}">
                <a16:creationId xmlns:a16="http://schemas.microsoft.com/office/drawing/2014/main" id="{EC35B068-8048-46B9-8330-0D53D661EB64}"/>
              </a:ext>
            </a:extLst>
          </p:cNvPr>
          <p:cNvSpPr txBox="1"/>
          <p:nvPr/>
        </p:nvSpPr>
        <p:spPr>
          <a:xfrm>
            <a:off x="6997799" y="779588"/>
            <a:ext cx="459419" cy="300082"/>
          </a:xfrm>
          <a:prstGeom prst="rect">
            <a:avLst/>
          </a:prstGeom>
          <a:noFill/>
        </p:spPr>
        <p:txBody>
          <a:bodyPr wrap="square" rtlCol="0">
            <a:spAutoFit/>
          </a:bodyPr>
          <a:lstStyle/>
          <a:p>
            <a:r>
              <a:rPr lang="en-GB" sz="1350"/>
              <a:t>Oct</a:t>
            </a:r>
          </a:p>
        </p:txBody>
      </p:sp>
      <p:sp>
        <p:nvSpPr>
          <p:cNvPr id="155" name="TextBox 154">
            <a:extLst>
              <a:ext uri="{FF2B5EF4-FFF2-40B4-BE49-F238E27FC236}">
                <a16:creationId xmlns:a16="http://schemas.microsoft.com/office/drawing/2014/main" id="{1FD85B0C-6548-4C74-8B57-0CB5FB0B58AE}"/>
              </a:ext>
            </a:extLst>
          </p:cNvPr>
          <p:cNvSpPr txBox="1"/>
          <p:nvPr/>
        </p:nvSpPr>
        <p:spPr>
          <a:xfrm>
            <a:off x="7516310" y="776941"/>
            <a:ext cx="459419" cy="507831"/>
          </a:xfrm>
          <a:prstGeom prst="rect">
            <a:avLst/>
          </a:prstGeom>
          <a:noFill/>
        </p:spPr>
        <p:txBody>
          <a:bodyPr wrap="square" rtlCol="0">
            <a:spAutoFit/>
          </a:bodyPr>
          <a:lstStyle/>
          <a:p>
            <a:r>
              <a:rPr lang="en-GB" sz="1350"/>
              <a:t>Nov</a:t>
            </a:r>
          </a:p>
        </p:txBody>
      </p:sp>
      <p:sp>
        <p:nvSpPr>
          <p:cNvPr id="156" name="TextBox 155">
            <a:extLst>
              <a:ext uri="{FF2B5EF4-FFF2-40B4-BE49-F238E27FC236}">
                <a16:creationId xmlns:a16="http://schemas.microsoft.com/office/drawing/2014/main" id="{0741C43C-A8EF-49D6-A3BA-5C3B20672FE1}"/>
              </a:ext>
            </a:extLst>
          </p:cNvPr>
          <p:cNvSpPr txBox="1"/>
          <p:nvPr/>
        </p:nvSpPr>
        <p:spPr>
          <a:xfrm>
            <a:off x="8034822" y="776941"/>
            <a:ext cx="459419" cy="300082"/>
          </a:xfrm>
          <a:prstGeom prst="rect">
            <a:avLst/>
          </a:prstGeom>
          <a:noFill/>
        </p:spPr>
        <p:txBody>
          <a:bodyPr wrap="square" rtlCol="0">
            <a:spAutoFit/>
          </a:bodyPr>
          <a:lstStyle/>
          <a:p>
            <a:r>
              <a:rPr lang="en-GB" sz="1350"/>
              <a:t>Dec</a:t>
            </a:r>
          </a:p>
        </p:txBody>
      </p:sp>
      <p:pic>
        <p:nvPicPr>
          <p:cNvPr id="6" name="Picture 5">
            <a:extLst>
              <a:ext uri="{FF2B5EF4-FFF2-40B4-BE49-F238E27FC236}">
                <a16:creationId xmlns:a16="http://schemas.microsoft.com/office/drawing/2014/main" id="{215633A6-3AAC-3867-C90B-C8EBD2A30B97}"/>
              </a:ext>
            </a:extLst>
          </p:cNvPr>
          <p:cNvPicPr>
            <a:picLocks noChangeAspect="1"/>
          </p:cNvPicPr>
          <p:nvPr/>
        </p:nvPicPr>
        <p:blipFill>
          <a:blip r:embed="rId3"/>
          <a:stretch>
            <a:fillRect/>
          </a:stretch>
        </p:blipFill>
        <p:spPr>
          <a:xfrm>
            <a:off x="54000" y="30375"/>
            <a:ext cx="9035999" cy="5082750"/>
          </a:xfrm>
          <a:prstGeom prst="rect">
            <a:avLst/>
          </a:prstGeom>
        </p:spPr>
      </p:pic>
    </p:spTree>
    <p:extLst>
      <p:ext uri="{BB962C8B-B14F-4D97-AF65-F5344CB8AC3E}">
        <p14:creationId xmlns:p14="http://schemas.microsoft.com/office/powerpoint/2010/main" val="3585237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B12560-C243-4DAD-BE00-36F0F4A25C61}"/>
              </a:ext>
            </a:extLst>
          </p:cNvPr>
          <p:cNvSpPr>
            <a:spLocks noGrp="1"/>
          </p:cNvSpPr>
          <p:nvPr>
            <p:ph type="title"/>
          </p:nvPr>
        </p:nvSpPr>
        <p:spPr/>
        <p:txBody>
          <a:bodyPr/>
          <a:lstStyle/>
          <a:p>
            <a:r>
              <a:rPr lang="en-GB"/>
              <a:t>Key themes for Challenge 2</a:t>
            </a:r>
          </a:p>
        </p:txBody>
      </p:sp>
      <p:sp>
        <p:nvSpPr>
          <p:cNvPr id="5" name="Content Placeholder 4">
            <a:extLst>
              <a:ext uri="{FF2B5EF4-FFF2-40B4-BE49-F238E27FC236}">
                <a16:creationId xmlns:a16="http://schemas.microsoft.com/office/drawing/2014/main" id="{AB1B1881-DC2E-4619-BEC3-9BB3DD8110D3}"/>
              </a:ext>
            </a:extLst>
          </p:cNvPr>
          <p:cNvSpPr>
            <a:spLocks noGrp="1"/>
          </p:cNvSpPr>
          <p:nvPr>
            <p:ph idx="1"/>
          </p:nvPr>
        </p:nvSpPr>
        <p:spPr/>
        <p:txBody>
          <a:bodyPr vert="horz" lIns="91440" tIns="45720" rIns="91440" bIns="45720" rtlCol="0" anchor="t">
            <a:normAutofit/>
          </a:bodyPr>
          <a:lstStyle/>
          <a:p>
            <a:pPr>
              <a:lnSpc>
                <a:spcPct val="150000"/>
              </a:lnSpc>
            </a:pPr>
            <a:r>
              <a:rPr lang="en-GB"/>
              <a:t>Supporting a Just Energy Transition</a:t>
            </a:r>
            <a:endParaRPr lang="en-US">
              <a:cs typeface="Calibri" panose="020F0502020204030204"/>
            </a:endParaRPr>
          </a:p>
          <a:p>
            <a:pPr>
              <a:lnSpc>
                <a:spcPct val="150000"/>
              </a:lnSpc>
            </a:pPr>
            <a:r>
              <a:rPr lang="en-GB"/>
              <a:t>Preparing for a net zero power system</a:t>
            </a:r>
            <a:endParaRPr lang="en-US">
              <a:ea typeface="Calibri"/>
              <a:cs typeface="Calibri"/>
            </a:endParaRPr>
          </a:p>
          <a:p>
            <a:pPr>
              <a:lnSpc>
                <a:spcPct val="150000"/>
              </a:lnSpc>
            </a:pPr>
            <a:r>
              <a:rPr lang="en-GB"/>
              <a:t>Improving Energy Resilience and robustness.</a:t>
            </a:r>
            <a:endParaRPr lang="en-GB">
              <a:cs typeface="Calibri"/>
            </a:endParaRPr>
          </a:p>
          <a:p>
            <a:pPr>
              <a:lnSpc>
                <a:spcPct val="150000"/>
              </a:lnSpc>
            </a:pPr>
            <a:r>
              <a:rPr lang="en-GB">
                <a:cs typeface="Calibri"/>
              </a:rPr>
              <a:t>Accelerating decarbonisation of major energy demands</a:t>
            </a:r>
          </a:p>
        </p:txBody>
      </p:sp>
      <p:sp>
        <p:nvSpPr>
          <p:cNvPr id="2" name="Footer Placeholder 1">
            <a:extLst>
              <a:ext uri="{FF2B5EF4-FFF2-40B4-BE49-F238E27FC236}">
                <a16:creationId xmlns:a16="http://schemas.microsoft.com/office/drawing/2014/main" id="{643A49EE-E541-4364-86E9-3BCA5CF6ED61}"/>
              </a:ext>
            </a:extLst>
          </p:cNvPr>
          <p:cNvSpPr>
            <a:spLocks noGrp="1"/>
          </p:cNvSpPr>
          <p:nvPr>
            <p:ph type="ftr" sz="quarter" idx="11"/>
          </p:nvPr>
        </p:nvSpPr>
        <p:spPr/>
        <p:txBody>
          <a:bodyPr/>
          <a:lstStyle/>
          <a:p>
            <a:r>
              <a:rPr lang="en-GB"/>
              <a:t>Example event or project title here</a:t>
            </a:r>
          </a:p>
        </p:txBody>
      </p:sp>
      <p:sp>
        <p:nvSpPr>
          <p:cNvPr id="3" name="Slide Number Placeholder 2">
            <a:extLst>
              <a:ext uri="{FF2B5EF4-FFF2-40B4-BE49-F238E27FC236}">
                <a16:creationId xmlns:a16="http://schemas.microsoft.com/office/drawing/2014/main" id="{52219A7A-6CC6-4CCD-8EAD-26C7265BFA08}"/>
              </a:ext>
            </a:extLst>
          </p:cNvPr>
          <p:cNvSpPr>
            <a:spLocks noGrp="1"/>
          </p:cNvSpPr>
          <p:nvPr>
            <p:ph type="sldNum" sz="quarter" idx="12"/>
          </p:nvPr>
        </p:nvSpPr>
        <p:spPr/>
        <p:txBody>
          <a:bodyPr/>
          <a:lstStyle/>
          <a:p>
            <a:fld id="{00F7AB9C-F4B1-4E48-96F2-F3B4ED456943}" type="slidenum">
              <a:rPr lang="en-GB" smtClean="0"/>
              <a:t>28</a:t>
            </a:fld>
            <a:endParaRPr lang="en-GB"/>
          </a:p>
        </p:txBody>
      </p:sp>
    </p:spTree>
    <p:extLst>
      <p:ext uri="{BB962C8B-B14F-4D97-AF65-F5344CB8AC3E}">
        <p14:creationId xmlns:p14="http://schemas.microsoft.com/office/powerpoint/2010/main" val="45296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744275-2CF1-4628-AD3A-568A955CB3CB}"/>
              </a:ext>
            </a:extLst>
          </p:cNvPr>
          <p:cNvSpPr>
            <a:spLocks noGrp="1"/>
          </p:cNvSpPr>
          <p:nvPr>
            <p:ph type="title"/>
          </p:nvPr>
        </p:nvSpPr>
        <p:spPr/>
        <p:txBody>
          <a:bodyPr/>
          <a:lstStyle/>
          <a:p>
            <a:r>
              <a:rPr lang="en-GB"/>
              <a:t>Hydrogen Project Ideas</a:t>
            </a:r>
          </a:p>
        </p:txBody>
      </p:sp>
      <p:sp>
        <p:nvSpPr>
          <p:cNvPr id="7" name="Content Placeholder 6">
            <a:extLst>
              <a:ext uri="{FF2B5EF4-FFF2-40B4-BE49-F238E27FC236}">
                <a16:creationId xmlns:a16="http://schemas.microsoft.com/office/drawing/2014/main" id="{A588B531-3007-4C19-B552-9260302C34E3}"/>
              </a:ext>
            </a:extLst>
          </p:cNvPr>
          <p:cNvSpPr>
            <a:spLocks noGrp="1"/>
          </p:cNvSpPr>
          <p:nvPr>
            <p:ph idx="1"/>
          </p:nvPr>
        </p:nvSpPr>
        <p:spPr/>
        <p:txBody>
          <a:bodyPr/>
          <a:lstStyle/>
          <a:p>
            <a:pPr marL="0" indent="0" algn="ctr">
              <a:buNone/>
            </a:pPr>
            <a:r>
              <a:rPr lang="en-GB" b="1"/>
              <a:t>For Further Information: David Terry  - ERA </a:t>
            </a:r>
            <a:r>
              <a:rPr lang="en-GB" b="1">
                <a:hlinkClick r:id="rId2"/>
              </a:rPr>
              <a:t>David.Terry@ERA.ac.uk</a:t>
            </a:r>
            <a:r>
              <a:rPr lang="en-GB" b="1"/>
              <a:t> 07812 781774</a:t>
            </a:r>
          </a:p>
          <a:p>
            <a:pPr marL="0" indent="0" algn="ctr">
              <a:buNone/>
            </a:pPr>
            <a:endParaRPr lang="en-GB" b="1"/>
          </a:p>
          <a:p>
            <a:pPr marL="0" indent="0" algn="ctr">
              <a:buNone/>
            </a:pPr>
            <a:r>
              <a:rPr lang="en-GB" b="1"/>
              <a:t>Jacob Vivian – Midlands Engine Jacob.Vivian@midlandsengine.org</a:t>
            </a:r>
          </a:p>
          <a:p>
            <a:pPr marL="0" indent="0" algn="ctr">
              <a:buNone/>
            </a:pPr>
            <a:r>
              <a:rPr lang="en-GB" b="1"/>
              <a:t>Faye McAnulla – ERA, </a:t>
            </a:r>
            <a:r>
              <a:rPr lang="en-GB" b="1" err="1"/>
              <a:t>HyDEX</a:t>
            </a:r>
            <a:r>
              <a:rPr lang="en-GB" b="1"/>
              <a:t> faye.mcanulla@era.ac.uk</a:t>
            </a:r>
          </a:p>
          <a:p>
            <a:pPr marL="0" indent="0" algn="ctr">
              <a:buNone/>
            </a:pPr>
            <a:r>
              <a:rPr lang="en-GB" b="1"/>
              <a:t>Sharon George – </a:t>
            </a:r>
            <a:r>
              <a:rPr lang="en-GB" b="1" err="1"/>
              <a:t>HyDEX</a:t>
            </a:r>
            <a:r>
              <a:rPr lang="en-GB" b="1"/>
              <a:t>, </a:t>
            </a:r>
            <a:r>
              <a:rPr lang="en-GB" b="1" err="1"/>
              <a:t>Keele</a:t>
            </a:r>
            <a:r>
              <a:rPr lang="en-GB" b="1"/>
              <a:t> s.m.George@keele.ac.uk</a:t>
            </a:r>
          </a:p>
        </p:txBody>
      </p:sp>
      <p:sp>
        <p:nvSpPr>
          <p:cNvPr id="4" name="Footer Placeholder 3">
            <a:extLst>
              <a:ext uri="{FF2B5EF4-FFF2-40B4-BE49-F238E27FC236}">
                <a16:creationId xmlns:a16="http://schemas.microsoft.com/office/drawing/2014/main" id="{8E62307E-BA94-482A-A776-3F7928118C7C}"/>
              </a:ext>
            </a:extLst>
          </p:cNvPr>
          <p:cNvSpPr>
            <a:spLocks noGrp="1"/>
          </p:cNvSpPr>
          <p:nvPr>
            <p:ph type="ftr" sz="quarter" idx="11"/>
          </p:nvPr>
        </p:nvSpPr>
        <p:spPr/>
        <p:txBody>
          <a:bodyPr/>
          <a:lstStyle/>
          <a:p>
            <a:r>
              <a:rPr lang="en-GB"/>
              <a:t>Example event or project title here</a:t>
            </a:r>
          </a:p>
        </p:txBody>
      </p:sp>
      <p:sp>
        <p:nvSpPr>
          <p:cNvPr id="5" name="Slide Number Placeholder 4">
            <a:extLst>
              <a:ext uri="{FF2B5EF4-FFF2-40B4-BE49-F238E27FC236}">
                <a16:creationId xmlns:a16="http://schemas.microsoft.com/office/drawing/2014/main" id="{045205F7-E69A-499F-8841-3C2612CEAD77}"/>
              </a:ext>
            </a:extLst>
          </p:cNvPr>
          <p:cNvSpPr>
            <a:spLocks noGrp="1"/>
          </p:cNvSpPr>
          <p:nvPr>
            <p:ph type="sldNum" sz="quarter" idx="12"/>
          </p:nvPr>
        </p:nvSpPr>
        <p:spPr/>
        <p:txBody>
          <a:bodyPr/>
          <a:lstStyle/>
          <a:p>
            <a:fld id="{00F7AB9C-F4B1-4E48-96F2-F3B4ED456943}" type="slidenum">
              <a:rPr lang="en-GB" smtClean="0"/>
              <a:pPr/>
              <a:t>29</a:t>
            </a:fld>
            <a:endParaRPr lang="en-GB"/>
          </a:p>
        </p:txBody>
      </p:sp>
    </p:spTree>
    <p:extLst>
      <p:ext uri="{BB962C8B-B14F-4D97-AF65-F5344CB8AC3E}">
        <p14:creationId xmlns:p14="http://schemas.microsoft.com/office/powerpoint/2010/main" val="326642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569360-EF27-FE42-B72A-F4CCBBAD934F}"/>
              </a:ext>
            </a:extLst>
          </p:cNvPr>
          <p:cNvSpPr/>
          <p:nvPr/>
        </p:nvSpPr>
        <p:spPr>
          <a:xfrm>
            <a:off x="6771373" y="0"/>
            <a:ext cx="2372627" cy="808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pic>
        <p:nvPicPr>
          <p:cNvPr id="7" name="Picture 6" descr="Logo&#10;&#10;Description automatically generated">
            <a:extLst>
              <a:ext uri="{FF2B5EF4-FFF2-40B4-BE49-F238E27FC236}">
                <a16:creationId xmlns:a16="http://schemas.microsoft.com/office/drawing/2014/main" id="{83B2CCE4-026E-E446-9844-A3C4DB0AD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93" y="272466"/>
            <a:ext cx="1752200" cy="694019"/>
          </a:xfrm>
          <a:prstGeom prst="rect">
            <a:avLst/>
          </a:prstGeom>
        </p:spPr>
      </p:pic>
      <p:pic>
        <p:nvPicPr>
          <p:cNvPr id="2" name="Picture 3" descr="Graphical user interface, application&#10;&#10;Description automatically generated">
            <a:extLst>
              <a:ext uri="{FF2B5EF4-FFF2-40B4-BE49-F238E27FC236}">
                <a16:creationId xmlns:a16="http://schemas.microsoft.com/office/drawing/2014/main" id="{C58582EF-39A2-4368-8586-D8FD76A30113}"/>
              </a:ext>
            </a:extLst>
          </p:cNvPr>
          <p:cNvPicPr>
            <a:picLocks noChangeAspect="1"/>
          </p:cNvPicPr>
          <p:nvPr/>
        </p:nvPicPr>
        <p:blipFill>
          <a:blip r:embed="rId3"/>
          <a:stretch>
            <a:fillRect/>
          </a:stretch>
        </p:blipFill>
        <p:spPr>
          <a:xfrm>
            <a:off x="-8624" y="-3952"/>
            <a:ext cx="9152624" cy="5147452"/>
          </a:xfrm>
          <a:prstGeom prst="rect">
            <a:avLst/>
          </a:prstGeom>
        </p:spPr>
      </p:pic>
      <p:sp>
        <p:nvSpPr>
          <p:cNvPr id="6" name="TextBox 5">
            <a:extLst>
              <a:ext uri="{FF2B5EF4-FFF2-40B4-BE49-F238E27FC236}">
                <a16:creationId xmlns:a16="http://schemas.microsoft.com/office/drawing/2014/main" id="{0B249031-970A-4F76-91B2-3029B1C750D2}"/>
              </a:ext>
            </a:extLst>
          </p:cNvPr>
          <p:cNvSpPr txBox="1"/>
          <p:nvPr/>
        </p:nvSpPr>
        <p:spPr>
          <a:xfrm>
            <a:off x="1548961" y="1242902"/>
            <a:ext cx="2376652" cy="2412071"/>
          </a:xfrm>
          <a:prstGeom prst="rect">
            <a:avLst/>
          </a:prstGeom>
          <a:solidFill>
            <a:schemeClr val="bg1"/>
          </a:solidFill>
        </p:spPr>
        <p:txBody>
          <a:bodyPr wrap="square">
            <a:spAutoFit/>
          </a:bodyPr>
          <a:lstStyle/>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Access to large scale demonstrator and test facilities</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Support for technology development and R&amp;D</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Support for IP development and commercialisation</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Development of hydrogen skills and expertise in businesses</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Civic engagement and policy activities to build understanding</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Development of access to international markets and inward investment</a:t>
            </a:r>
          </a:p>
        </p:txBody>
      </p:sp>
      <p:sp>
        <p:nvSpPr>
          <p:cNvPr id="3" name="Rectangle 2">
            <a:extLst>
              <a:ext uri="{FF2B5EF4-FFF2-40B4-BE49-F238E27FC236}">
                <a16:creationId xmlns:a16="http://schemas.microsoft.com/office/drawing/2014/main" id="{4C215BF7-D84B-4128-BF55-2077A9E54FAB}"/>
              </a:ext>
            </a:extLst>
          </p:cNvPr>
          <p:cNvSpPr/>
          <p:nvPr/>
        </p:nvSpPr>
        <p:spPr>
          <a:xfrm>
            <a:off x="1146941" y="1950982"/>
            <a:ext cx="390197" cy="449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defRPr/>
            </a:pPr>
            <a:endParaRPr lang="en-GB" sz="1350">
              <a:solidFill>
                <a:prstClr val="black"/>
              </a:solidFill>
              <a:latin typeface="Corbel" panose="020B0503020204020204"/>
            </a:endParaRPr>
          </a:p>
        </p:txBody>
      </p:sp>
      <p:sp>
        <p:nvSpPr>
          <p:cNvPr id="9" name="Rectangle 8">
            <a:extLst>
              <a:ext uri="{FF2B5EF4-FFF2-40B4-BE49-F238E27FC236}">
                <a16:creationId xmlns:a16="http://schemas.microsoft.com/office/drawing/2014/main" id="{6C98751E-34D0-4708-85E6-80A9BFB6D7C4}"/>
              </a:ext>
            </a:extLst>
          </p:cNvPr>
          <p:cNvSpPr/>
          <p:nvPr/>
        </p:nvSpPr>
        <p:spPr>
          <a:xfrm>
            <a:off x="1359775" y="2613135"/>
            <a:ext cx="204316" cy="2246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defRPr/>
            </a:pPr>
            <a:endParaRPr lang="en-GB" sz="1350">
              <a:solidFill>
                <a:prstClr val="black"/>
              </a:solidFill>
              <a:latin typeface="Corbel" panose="020B0503020204020204"/>
            </a:endParaRPr>
          </a:p>
        </p:txBody>
      </p:sp>
    </p:spTree>
    <p:extLst>
      <p:ext uri="{BB962C8B-B14F-4D97-AF65-F5344CB8AC3E}">
        <p14:creationId xmlns:p14="http://schemas.microsoft.com/office/powerpoint/2010/main" val="72480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BF1ECF-4CAE-5345-A7A2-34DE3AA258A2}"/>
              </a:ext>
            </a:extLst>
          </p:cNvPr>
          <p:cNvSpPr>
            <a:spLocks noGrp="1"/>
          </p:cNvSpPr>
          <p:nvPr>
            <p:ph type="ctrTitle"/>
          </p:nvPr>
        </p:nvSpPr>
        <p:spPr>
          <a:xfrm>
            <a:off x="2504830" y="1821118"/>
            <a:ext cx="6288500" cy="1280132"/>
          </a:xfrm>
        </p:spPr>
        <p:txBody>
          <a:bodyPr vert="horz" lIns="91440" tIns="45720" rIns="91440" bIns="45720" rtlCol="0" anchor="b">
            <a:noAutofit/>
          </a:bodyPr>
          <a:lstStyle/>
          <a:p>
            <a:pPr lvl="0"/>
            <a:r>
              <a:rPr lang="en-GB" sz="3600" err="1">
                <a:solidFill>
                  <a:schemeClr val="bg1"/>
                </a:solidFill>
                <a:effectLst/>
                <a:latin typeface="Source Sans Pro" panose="020B0503030403020204" pitchFamily="34" charset="0"/>
                <a:ea typeface="Source Sans Pro" panose="020B0503030403020204" pitchFamily="34" charset="0"/>
              </a:rPr>
              <a:t>HyDEX</a:t>
            </a:r>
            <a:r>
              <a:rPr lang="en-GB" sz="3600">
                <a:solidFill>
                  <a:schemeClr val="bg1"/>
                </a:solidFill>
                <a:effectLst/>
                <a:latin typeface="Source Sans Pro" panose="020B0503030403020204" pitchFamily="34" charset="0"/>
                <a:ea typeface="Source Sans Pro" panose="020B0503030403020204" pitchFamily="34" charset="0"/>
              </a:rPr>
              <a:t> and H2GV </a:t>
            </a:r>
            <a:r>
              <a:rPr lang="en-GB" sz="3600" err="1">
                <a:solidFill>
                  <a:schemeClr val="bg1"/>
                </a:solidFill>
                <a:effectLst/>
                <a:latin typeface="Source Sans Pro" panose="020B0503030403020204" pitchFamily="34" charset="0"/>
                <a:ea typeface="Source Sans Pro" panose="020B0503030403020204" pitchFamily="34" charset="0"/>
              </a:rPr>
              <a:t>Mids</a:t>
            </a:r>
            <a:endParaRPr lang="en-GB" sz="3600">
              <a:solidFill>
                <a:schemeClr val="bg1"/>
              </a:solidFill>
              <a:effectLst/>
              <a:latin typeface="Source Sans Pro" panose="020B0503030403020204" pitchFamily="34" charset="0"/>
              <a:ea typeface="Source Sans Pro" panose="020B0503030403020204" pitchFamily="34" charset="0"/>
            </a:endParaRPr>
          </a:p>
        </p:txBody>
      </p:sp>
      <p:sp>
        <p:nvSpPr>
          <p:cNvPr id="6" name="Subtitle 5">
            <a:extLst>
              <a:ext uri="{FF2B5EF4-FFF2-40B4-BE49-F238E27FC236}">
                <a16:creationId xmlns:a16="http://schemas.microsoft.com/office/drawing/2014/main" id="{DD32AC32-9DDD-8F48-81AB-FBFF3241AA9D}"/>
              </a:ext>
            </a:extLst>
          </p:cNvPr>
          <p:cNvSpPr>
            <a:spLocks noGrp="1"/>
          </p:cNvSpPr>
          <p:nvPr>
            <p:ph type="subTitle" idx="1"/>
          </p:nvPr>
        </p:nvSpPr>
        <p:spPr>
          <a:xfrm>
            <a:off x="234518" y="1686088"/>
            <a:ext cx="5256584" cy="360040"/>
          </a:xfrm>
        </p:spPr>
        <p:txBody>
          <a:bodyPr vert="horz" lIns="91440" tIns="45720" rIns="91440" bIns="45720" rtlCol="0" anchor="t">
            <a:normAutofit/>
          </a:bodyPr>
          <a:lstStyle/>
          <a:p>
            <a:r>
              <a:rPr lang="en-US">
                <a:solidFill>
                  <a:schemeClr val="bg1"/>
                </a:solidFill>
              </a:rPr>
              <a:t>At the forefront of energy transformation</a:t>
            </a:r>
          </a:p>
        </p:txBody>
      </p:sp>
    </p:spTree>
    <p:extLst>
      <p:ext uri="{BB962C8B-B14F-4D97-AF65-F5344CB8AC3E}">
        <p14:creationId xmlns:p14="http://schemas.microsoft.com/office/powerpoint/2010/main" val="398961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8A2679A2-6742-44BD-827F-EE0F9EF4F86A}"/>
              </a:ext>
            </a:extLst>
          </p:cNvPr>
          <p:cNvSpPr/>
          <p:nvPr/>
        </p:nvSpPr>
        <p:spPr>
          <a:xfrm rot="1080862">
            <a:off x="896422" y="1755592"/>
            <a:ext cx="1614351" cy="1362162"/>
          </a:xfrm>
          <a:prstGeom prst="rightArrow">
            <a:avLst/>
          </a:prstGeom>
          <a:solidFill>
            <a:srgbClr val="0F2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a:solidFill>
                  <a:srgbClr val="FFFFFF"/>
                </a:solidFill>
                <a:latin typeface="Arial" panose="020B0604020202020204" pitchFamily="34" charset="0"/>
                <a:cs typeface="Arial" panose="020B0604020202020204" pitchFamily="34" charset="0"/>
              </a:rPr>
              <a:t>H2 Refuelling</a:t>
            </a:r>
          </a:p>
        </p:txBody>
      </p:sp>
      <p:sp>
        <p:nvSpPr>
          <p:cNvPr id="6" name="Arrow: Right 5">
            <a:extLst>
              <a:ext uri="{FF2B5EF4-FFF2-40B4-BE49-F238E27FC236}">
                <a16:creationId xmlns:a16="http://schemas.microsoft.com/office/drawing/2014/main" id="{A27BD42C-C57B-430A-8B37-B7D481119FFD}"/>
              </a:ext>
            </a:extLst>
          </p:cNvPr>
          <p:cNvSpPr/>
          <p:nvPr/>
        </p:nvSpPr>
        <p:spPr>
          <a:xfrm rot="5400000">
            <a:off x="2033279" y="963922"/>
            <a:ext cx="1557207" cy="1362162"/>
          </a:xfrm>
          <a:prstGeom prst="rightArrow">
            <a:avLst/>
          </a:prstGeom>
          <a:solidFill>
            <a:srgbClr val="0F2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a:solidFill>
                  <a:srgbClr val="FFFFFF"/>
                </a:solidFill>
                <a:latin typeface="Arial" panose="020B0604020202020204" pitchFamily="34" charset="0"/>
                <a:cs typeface="Arial" panose="020B0604020202020204" pitchFamily="34" charset="0"/>
              </a:rPr>
              <a:t>H2 trucks</a:t>
            </a:r>
          </a:p>
        </p:txBody>
      </p:sp>
      <p:sp>
        <p:nvSpPr>
          <p:cNvPr id="7" name="Arrow: Right 6">
            <a:extLst>
              <a:ext uri="{FF2B5EF4-FFF2-40B4-BE49-F238E27FC236}">
                <a16:creationId xmlns:a16="http://schemas.microsoft.com/office/drawing/2014/main" id="{0AAB9B87-7D77-41EB-B43C-5813D8F8E46C}"/>
              </a:ext>
            </a:extLst>
          </p:cNvPr>
          <p:cNvSpPr/>
          <p:nvPr/>
        </p:nvSpPr>
        <p:spPr>
          <a:xfrm rot="9352920" flipV="1">
            <a:off x="3184952" y="1696500"/>
            <a:ext cx="1512943" cy="1274078"/>
          </a:xfrm>
          <a:prstGeom prst="rightArrow">
            <a:avLst>
              <a:gd name="adj1" fmla="val 50000"/>
              <a:gd name="adj2" fmla="val 50693"/>
            </a:avLst>
          </a:prstGeom>
          <a:solidFill>
            <a:srgbClr val="0F298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800"/>
            <a:r>
              <a:rPr lang="en-GB" sz="1350">
                <a:solidFill>
                  <a:srgbClr val="FFFFFF"/>
                </a:solidFill>
                <a:latin typeface="Arial" panose="020B0604020202020204" pitchFamily="34" charset="0"/>
                <a:cs typeface="Arial" panose="020B0604020202020204" pitchFamily="34" charset="0"/>
              </a:rPr>
              <a:t>Logistics</a:t>
            </a:r>
          </a:p>
        </p:txBody>
      </p:sp>
      <p:pic>
        <p:nvPicPr>
          <p:cNvPr id="8" name="Picture 7" descr="A picture containing train, track, old&#10;&#10;Description automatically generated">
            <a:extLst>
              <a:ext uri="{FF2B5EF4-FFF2-40B4-BE49-F238E27FC236}">
                <a16:creationId xmlns:a16="http://schemas.microsoft.com/office/drawing/2014/main" id="{F9ACCEE1-9806-46B8-8A4A-61A12A869535}"/>
              </a:ext>
            </a:extLst>
          </p:cNvPr>
          <p:cNvPicPr/>
          <p:nvPr/>
        </p:nvPicPr>
        <p:blipFill rotWithShape="1">
          <a:blip r:embed="rId3" cstate="print">
            <a:extLst>
              <a:ext uri="{28A0092B-C50C-407E-A947-70E740481C1C}">
                <a14:useLocalDpi xmlns:a14="http://schemas.microsoft.com/office/drawing/2010/main" val="0"/>
              </a:ext>
            </a:extLst>
          </a:blip>
          <a:srcRect l="5913" t="239" r="20253" b="22664"/>
          <a:stretch/>
        </p:blipFill>
        <p:spPr bwMode="auto">
          <a:xfrm>
            <a:off x="6272732" y="105937"/>
            <a:ext cx="2772143" cy="1943331"/>
          </a:xfrm>
          <a:prstGeom prst="rect">
            <a:avLst/>
          </a:prstGeom>
          <a:ln>
            <a:noFill/>
          </a:ln>
          <a:extLst>
            <a:ext uri="{53640926-AAD7-44D8-BBD7-CCE9431645EC}">
              <a14:shadowObscured xmlns:a14="http://schemas.microsoft.com/office/drawing/2010/main"/>
            </a:ext>
          </a:extLst>
        </p:spPr>
      </p:pic>
      <p:sp>
        <p:nvSpPr>
          <p:cNvPr id="10" name="Arrow: Right 9">
            <a:extLst>
              <a:ext uri="{FF2B5EF4-FFF2-40B4-BE49-F238E27FC236}">
                <a16:creationId xmlns:a16="http://schemas.microsoft.com/office/drawing/2014/main" id="{3D7C2031-1B62-4EE2-A76F-FDD8087E4E98}"/>
              </a:ext>
            </a:extLst>
          </p:cNvPr>
          <p:cNvSpPr/>
          <p:nvPr/>
        </p:nvSpPr>
        <p:spPr>
          <a:xfrm rot="13883716" flipV="1">
            <a:off x="2849445" y="3054217"/>
            <a:ext cx="1733722" cy="1274078"/>
          </a:xfrm>
          <a:prstGeom prst="rightArrow">
            <a:avLst>
              <a:gd name="adj1" fmla="val 50000"/>
              <a:gd name="adj2" fmla="val 50693"/>
            </a:avLst>
          </a:prstGeom>
          <a:solidFill>
            <a:srgbClr val="0F298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800"/>
            <a:r>
              <a:rPr lang="en-GB" sz="1350">
                <a:solidFill>
                  <a:srgbClr val="FFFFFF"/>
                </a:solidFill>
                <a:latin typeface="Arial" panose="020B0604020202020204" pitchFamily="34" charset="0"/>
                <a:cs typeface="Arial" panose="020B0604020202020204" pitchFamily="34" charset="0"/>
              </a:rPr>
              <a:t>Skills</a:t>
            </a:r>
          </a:p>
        </p:txBody>
      </p:sp>
      <p:sp>
        <p:nvSpPr>
          <p:cNvPr id="11" name="Arrow: Right 10">
            <a:extLst>
              <a:ext uri="{FF2B5EF4-FFF2-40B4-BE49-F238E27FC236}">
                <a16:creationId xmlns:a16="http://schemas.microsoft.com/office/drawing/2014/main" id="{42966AB0-4081-490A-898E-2209497987F0}"/>
              </a:ext>
            </a:extLst>
          </p:cNvPr>
          <p:cNvSpPr/>
          <p:nvPr/>
        </p:nvSpPr>
        <p:spPr>
          <a:xfrm rot="17933372">
            <a:off x="1424117" y="3056532"/>
            <a:ext cx="1672803" cy="1362162"/>
          </a:xfrm>
          <a:prstGeom prst="rightArrow">
            <a:avLst/>
          </a:prstGeom>
          <a:solidFill>
            <a:srgbClr val="0F2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350">
                <a:solidFill>
                  <a:srgbClr val="FFFFFF"/>
                </a:solidFill>
                <a:latin typeface="Arial" panose="020B0604020202020204" pitchFamily="34" charset="0"/>
                <a:cs typeface="Arial" panose="020B0604020202020204" pitchFamily="34" charset="0"/>
              </a:rPr>
              <a:t>Supply chain</a:t>
            </a:r>
          </a:p>
        </p:txBody>
      </p:sp>
      <p:sp>
        <p:nvSpPr>
          <p:cNvPr id="13" name="Oval 12">
            <a:extLst>
              <a:ext uri="{FF2B5EF4-FFF2-40B4-BE49-F238E27FC236}">
                <a16:creationId xmlns:a16="http://schemas.microsoft.com/office/drawing/2014/main" id="{69D22059-F836-4D8A-9D3C-BF6619B49687}"/>
              </a:ext>
            </a:extLst>
          </p:cNvPr>
          <p:cNvSpPr/>
          <p:nvPr/>
        </p:nvSpPr>
        <p:spPr>
          <a:xfrm>
            <a:off x="2100748" y="1946952"/>
            <a:ext cx="1566644" cy="1607977"/>
          </a:xfrm>
          <a:prstGeom prst="ellipse">
            <a:avLst/>
          </a:prstGeom>
          <a:solidFill>
            <a:srgbClr val="6BB245"/>
          </a:solidFill>
          <a:ln>
            <a:solidFill>
              <a:srgbClr val="6BB2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500">
                <a:solidFill>
                  <a:srgbClr val="FFFFFF"/>
                </a:solidFill>
                <a:latin typeface="Arial" panose="020B0604020202020204" pitchFamily="34" charset="0"/>
                <a:cs typeface="Arial" panose="020B0604020202020204" pitchFamily="34" charset="0"/>
              </a:rPr>
              <a:t>Leasing Company</a:t>
            </a:r>
          </a:p>
        </p:txBody>
      </p:sp>
      <p:pic>
        <p:nvPicPr>
          <p:cNvPr id="14" name="Picture 13" descr="Logo for HGV2 Mids&#10;">
            <a:extLst>
              <a:ext uri="{FF2B5EF4-FFF2-40B4-BE49-F238E27FC236}">
                <a16:creationId xmlns:a16="http://schemas.microsoft.com/office/drawing/2014/main" id="{B90C8230-B28B-DA4A-B3D8-C16D5C1503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26" y="0"/>
            <a:ext cx="1956478" cy="1380223"/>
          </a:xfrm>
          <a:prstGeom prst="rect">
            <a:avLst/>
          </a:prstGeom>
        </p:spPr>
      </p:pic>
      <p:sp>
        <p:nvSpPr>
          <p:cNvPr id="2" name="Rectangle 1">
            <a:extLst>
              <a:ext uri="{FF2B5EF4-FFF2-40B4-BE49-F238E27FC236}">
                <a16:creationId xmlns:a16="http://schemas.microsoft.com/office/drawing/2014/main" id="{D68F7F5F-6395-4420-88B6-73DDF5292819}"/>
              </a:ext>
            </a:extLst>
          </p:cNvPr>
          <p:cNvSpPr/>
          <p:nvPr/>
        </p:nvSpPr>
        <p:spPr>
          <a:xfrm>
            <a:off x="5201013" y="4804098"/>
            <a:ext cx="1314893" cy="323165"/>
          </a:xfrm>
          <a:prstGeom prst="rect">
            <a:avLst/>
          </a:prstGeom>
        </p:spPr>
        <p:txBody>
          <a:bodyPr wrap="square">
            <a:spAutoFit/>
          </a:bodyPr>
          <a:lstStyle/>
          <a:p>
            <a:pPr defTabSz="685800"/>
            <a:r>
              <a:rPr lang="en-GB" sz="750" i="1">
                <a:solidFill>
                  <a:srgbClr val="000000"/>
                </a:solidFill>
                <a:latin typeface="Calibri" panose="020F0502020204030204" pitchFamily="34" charset="0"/>
              </a:rPr>
              <a:t>Source: </a:t>
            </a:r>
            <a:r>
              <a:rPr lang="en-GB" sz="750" i="1" err="1">
                <a:solidFill>
                  <a:srgbClr val="000000"/>
                </a:solidFill>
                <a:latin typeface="Calibri" panose="020F0502020204030204" pitchFamily="34" charset="0"/>
              </a:rPr>
              <a:t>MDSTransmodal</a:t>
            </a:r>
            <a:r>
              <a:rPr lang="en-GB" sz="750" i="1">
                <a:solidFill>
                  <a:srgbClr val="000000"/>
                </a:solidFill>
                <a:latin typeface="Calibri" panose="020F0502020204030204" pitchFamily="34" charset="0"/>
              </a:rPr>
              <a:t> GB Freight Model</a:t>
            </a:r>
            <a:endParaRPr lang="en-GB" sz="750">
              <a:solidFill>
                <a:srgbClr val="0E288E"/>
              </a:solidFill>
              <a:latin typeface="Calibri" panose="020F0502020204030204"/>
            </a:endParaRPr>
          </a:p>
        </p:txBody>
      </p:sp>
      <p:sp>
        <p:nvSpPr>
          <p:cNvPr id="3" name="TextBox 2">
            <a:extLst>
              <a:ext uri="{FF2B5EF4-FFF2-40B4-BE49-F238E27FC236}">
                <a16:creationId xmlns:a16="http://schemas.microsoft.com/office/drawing/2014/main" id="{2A338C74-A469-41D4-98BC-2AABA6F4C924}"/>
              </a:ext>
            </a:extLst>
          </p:cNvPr>
          <p:cNvSpPr txBox="1"/>
          <p:nvPr/>
        </p:nvSpPr>
        <p:spPr>
          <a:xfrm>
            <a:off x="2130803" y="219173"/>
            <a:ext cx="3956556" cy="369332"/>
          </a:xfrm>
          <a:prstGeom prst="rect">
            <a:avLst/>
          </a:prstGeom>
          <a:noFill/>
        </p:spPr>
        <p:txBody>
          <a:bodyPr wrap="square" rtlCol="0">
            <a:spAutoFit/>
          </a:bodyPr>
          <a:lstStyle/>
          <a:p>
            <a:pPr defTabSz="685800"/>
            <a:r>
              <a:rPr lang="en-GB">
                <a:solidFill>
                  <a:srgbClr val="0E288E"/>
                </a:solidFill>
                <a:latin typeface="Calibri" panose="020F0502020204030204"/>
              </a:rPr>
              <a:t>Overview of the Demonstrator Proposal</a:t>
            </a:r>
          </a:p>
        </p:txBody>
      </p:sp>
      <p:pic>
        <p:nvPicPr>
          <p:cNvPr id="15" name="Picture 6">
            <a:extLst>
              <a:ext uri="{FF2B5EF4-FFF2-40B4-BE49-F238E27FC236}">
                <a16:creationId xmlns:a16="http://schemas.microsoft.com/office/drawing/2014/main" id="{E318D5F8-A3DD-45E9-A499-B14B9C70443D}"/>
              </a:ext>
            </a:extLst>
          </p:cNvPr>
          <p:cNvPicPr>
            <a:picLocks noChangeAspect="1"/>
          </p:cNvPicPr>
          <p:nvPr/>
        </p:nvPicPr>
        <p:blipFill>
          <a:blip r:embed="rId5"/>
          <a:stretch>
            <a:fillRect/>
          </a:stretch>
        </p:blipFill>
        <p:spPr>
          <a:xfrm>
            <a:off x="6272732" y="2049268"/>
            <a:ext cx="2790825" cy="1982785"/>
          </a:xfrm>
          <a:prstGeom prst="rect">
            <a:avLst/>
          </a:prstGeom>
        </p:spPr>
      </p:pic>
      <p:pic>
        <p:nvPicPr>
          <p:cNvPr id="12" name="Picture 11">
            <a:extLst>
              <a:ext uri="{FF2B5EF4-FFF2-40B4-BE49-F238E27FC236}">
                <a16:creationId xmlns:a16="http://schemas.microsoft.com/office/drawing/2014/main" id="{1F8B7F93-569A-4663-8913-1C3116240521}"/>
              </a:ext>
            </a:extLst>
          </p:cNvPr>
          <p:cNvPicPr>
            <a:picLocks noChangeAspect="1"/>
          </p:cNvPicPr>
          <p:nvPr/>
        </p:nvPicPr>
        <p:blipFill rotWithShape="1">
          <a:blip r:embed="rId6"/>
          <a:srcRect l="60212" t="26600" r="664" b="1719"/>
          <a:stretch/>
        </p:blipFill>
        <p:spPr>
          <a:xfrm>
            <a:off x="5201013" y="2690225"/>
            <a:ext cx="1314893" cy="2122719"/>
          </a:xfrm>
          <a:prstGeom prst="rect">
            <a:avLst/>
          </a:prstGeom>
          <a:ln w="34925">
            <a:solidFill>
              <a:srgbClr val="6BB245"/>
            </a:solidFill>
          </a:ln>
        </p:spPr>
      </p:pic>
    </p:spTree>
    <p:extLst>
      <p:ext uri="{BB962C8B-B14F-4D97-AF65-F5344CB8AC3E}">
        <p14:creationId xmlns:p14="http://schemas.microsoft.com/office/powerpoint/2010/main" val="76909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FE91-7B0F-4AD8-B7D5-7F26B17FB304}"/>
              </a:ext>
            </a:extLst>
          </p:cNvPr>
          <p:cNvSpPr>
            <a:spLocks noGrp="1"/>
          </p:cNvSpPr>
          <p:nvPr>
            <p:ph type="title"/>
          </p:nvPr>
        </p:nvSpPr>
        <p:spPr/>
        <p:txBody>
          <a:bodyPr/>
          <a:lstStyle/>
          <a:p>
            <a:r>
              <a:rPr lang="en-GB"/>
              <a:t>Introduction to Demonstrator</a:t>
            </a:r>
          </a:p>
        </p:txBody>
      </p:sp>
      <p:sp>
        <p:nvSpPr>
          <p:cNvPr id="3" name="Content Placeholder 2">
            <a:extLst>
              <a:ext uri="{FF2B5EF4-FFF2-40B4-BE49-F238E27FC236}">
                <a16:creationId xmlns:a16="http://schemas.microsoft.com/office/drawing/2014/main" id="{6E5F9A9E-065B-43EE-A473-C93156607E49}"/>
              </a:ext>
            </a:extLst>
          </p:cNvPr>
          <p:cNvSpPr>
            <a:spLocks noGrp="1"/>
          </p:cNvSpPr>
          <p:nvPr>
            <p:ph idx="1"/>
          </p:nvPr>
        </p:nvSpPr>
        <p:spPr>
          <a:xfrm>
            <a:off x="628650" y="1369219"/>
            <a:ext cx="7886700" cy="1253789"/>
          </a:xfrm>
        </p:spPr>
        <p:txBody>
          <a:bodyPr vert="horz" lIns="68580" tIns="34290" rIns="68580" bIns="34290" rtlCol="0" anchor="t">
            <a:normAutofit/>
          </a:bodyPr>
          <a:lstStyle/>
          <a:p>
            <a:r>
              <a:rPr lang="en-GB">
                <a:latin typeface="Arial"/>
                <a:cs typeface="Arial"/>
              </a:rPr>
              <a:t>Planned Start Feb 2023, 5 year programme</a:t>
            </a:r>
          </a:p>
          <a:p>
            <a:r>
              <a:rPr lang="en-GB">
                <a:latin typeface="Arial"/>
                <a:cs typeface="Arial"/>
              </a:rPr>
              <a:t>Trial different trucks as they become available</a:t>
            </a:r>
          </a:p>
          <a:p>
            <a:r>
              <a:rPr lang="en-GB">
                <a:latin typeface="Arial"/>
                <a:cs typeface="Arial"/>
              </a:rPr>
              <a:t>Trial different use-cases for different end users</a:t>
            </a:r>
          </a:p>
        </p:txBody>
      </p:sp>
      <p:graphicFrame>
        <p:nvGraphicFramePr>
          <p:cNvPr id="4" name="Diagram 3">
            <a:extLst>
              <a:ext uri="{FF2B5EF4-FFF2-40B4-BE49-F238E27FC236}">
                <a16:creationId xmlns:a16="http://schemas.microsoft.com/office/drawing/2014/main" id="{199AC11F-1936-492E-B2DD-AAF570EF4921}"/>
              </a:ext>
            </a:extLst>
          </p:cNvPr>
          <p:cNvGraphicFramePr/>
          <p:nvPr/>
        </p:nvGraphicFramePr>
        <p:xfrm>
          <a:off x="628650" y="2719362"/>
          <a:ext cx="7538033" cy="1879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99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0E551-C87D-4B23-A637-1BA407B28247}"/>
              </a:ext>
            </a:extLst>
          </p:cNvPr>
          <p:cNvSpPr>
            <a:spLocks noGrp="1"/>
          </p:cNvSpPr>
          <p:nvPr>
            <p:ph type="ctrTitle"/>
          </p:nvPr>
        </p:nvSpPr>
        <p:spPr>
          <a:xfrm>
            <a:off x="716417" y="1399999"/>
            <a:ext cx="7672001" cy="1610303"/>
          </a:xfrm>
        </p:spPr>
        <p:txBody>
          <a:bodyPr>
            <a:noAutofit/>
          </a:bodyPr>
          <a:lstStyle/>
          <a:p>
            <a:r>
              <a:rPr lang="en-GB" sz="3300"/>
              <a:t>Introducing the </a:t>
            </a:r>
            <a:r>
              <a:rPr lang="en-GB" sz="3300" err="1"/>
              <a:t>HyDEX</a:t>
            </a:r>
            <a:r>
              <a:rPr lang="en-GB" sz="3300"/>
              <a:t> programme</a:t>
            </a:r>
            <a:br>
              <a:rPr lang="en-GB" sz="3300"/>
            </a:br>
            <a:endParaRPr lang="en-GB" sz="3300"/>
          </a:p>
        </p:txBody>
      </p:sp>
      <p:sp>
        <p:nvSpPr>
          <p:cNvPr id="3" name="Subtitle 2">
            <a:extLst>
              <a:ext uri="{FF2B5EF4-FFF2-40B4-BE49-F238E27FC236}">
                <a16:creationId xmlns:a16="http://schemas.microsoft.com/office/drawing/2014/main" id="{A475214C-AC83-41A5-B31B-0D8DF8B02530}"/>
              </a:ext>
            </a:extLst>
          </p:cNvPr>
          <p:cNvSpPr>
            <a:spLocks noGrp="1"/>
          </p:cNvSpPr>
          <p:nvPr>
            <p:ph type="subTitle" idx="1"/>
          </p:nvPr>
        </p:nvSpPr>
        <p:spPr>
          <a:xfrm>
            <a:off x="441203" y="3109486"/>
            <a:ext cx="8142126" cy="680462"/>
          </a:xfrm>
        </p:spPr>
        <p:txBody>
          <a:bodyPr anchor="t">
            <a:normAutofit/>
          </a:bodyPr>
          <a:lstStyle/>
          <a:p>
            <a:r>
              <a:rPr lang="en-GB" sz="2100" err="1">
                <a:hlinkClick r:id="rId2">
                  <a:extLst>
                    <a:ext uri="{A12FA001-AC4F-418D-AE19-62706E023703}">
                      <ahyp:hlinkClr xmlns:ahyp="http://schemas.microsoft.com/office/drawing/2018/hyperlinkcolor" val="tx"/>
                    </a:ext>
                  </a:extLst>
                </a:hlinkClick>
              </a:rPr>
              <a:t>HyDEX</a:t>
            </a:r>
            <a:r>
              <a:rPr lang="en-GB" sz="2100">
                <a:hlinkClick r:id="rId2">
                  <a:extLst>
                    <a:ext uri="{A12FA001-AC4F-418D-AE19-62706E023703}">
                      <ahyp:hlinkClr xmlns:ahyp="http://schemas.microsoft.com/office/drawing/2018/hyperlinkcolor" val="tx"/>
                    </a:ext>
                  </a:extLst>
                </a:hlinkClick>
              </a:rPr>
              <a:t> (era.ac.uk)</a:t>
            </a:r>
            <a:endParaRPr lang="en-GB" sz="2100"/>
          </a:p>
        </p:txBody>
      </p:sp>
    </p:spTree>
    <p:extLst>
      <p:ext uri="{BB962C8B-B14F-4D97-AF65-F5344CB8AC3E}">
        <p14:creationId xmlns:p14="http://schemas.microsoft.com/office/powerpoint/2010/main" val="2728430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HyPER project (Bulk Hydrogen Production by Sorbent Enhanced Steam Reforming) will construct a state-of-the-art 1.5 MWth pilot plant at Cranfield University Image supplied by Cranfield University">
            <a:extLst>
              <a:ext uri="{FF2B5EF4-FFF2-40B4-BE49-F238E27FC236}">
                <a16:creationId xmlns:a16="http://schemas.microsoft.com/office/drawing/2014/main" id="{6D266C37-AFFF-4BDA-A76E-497A3863B8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2420" y="353845"/>
            <a:ext cx="1383981" cy="26564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descr="HyDeploy project to add hydrogen to a UK gas network The Engineer">
            <a:extLst>
              <a:ext uri="{FF2B5EF4-FFF2-40B4-BE49-F238E27FC236}">
                <a16:creationId xmlns:a16="http://schemas.microsoft.com/office/drawing/2014/main" id="{3C45DE50-573B-44FF-8EB1-BDF0A604C4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98" t="16514" r="10360" b="24587"/>
          <a:stretch/>
        </p:blipFill>
        <p:spPr bwMode="auto">
          <a:xfrm>
            <a:off x="181533" y="1697685"/>
            <a:ext cx="3086025" cy="19574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How-HydroFLEX-Works-Graphic-H_OPTION-2">
            <a:extLst>
              <a:ext uri="{FF2B5EF4-FFF2-40B4-BE49-F238E27FC236}">
                <a16:creationId xmlns:a16="http://schemas.microsoft.com/office/drawing/2014/main" id="{2D2BBE3A-8543-4D94-BFB0-7F7166C63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4146" y="3106189"/>
            <a:ext cx="2887579" cy="1270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 descr="Hydrogen and Fuel Cells - Resilience, energy and sustainability ...">
            <a:extLst>
              <a:ext uri="{FF2B5EF4-FFF2-40B4-BE49-F238E27FC236}">
                <a16:creationId xmlns:a16="http://schemas.microsoft.com/office/drawing/2014/main" id="{92074229-4B4E-4971-A1FC-F09DBAB60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790" y="3107734"/>
            <a:ext cx="3710539" cy="12608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E4CCF94-A849-41EE-8C12-35F8E1175131}"/>
              </a:ext>
            </a:extLst>
          </p:cNvPr>
          <p:cNvPicPr>
            <a:picLocks noChangeAspect="1"/>
          </p:cNvPicPr>
          <p:nvPr/>
        </p:nvPicPr>
        <p:blipFill rotWithShape="1">
          <a:blip r:embed="rId6"/>
          <a:srcRect l="6158" t="2305" b="1155"/>
          <a:stretch/>
        </p:blipFill>
        <p:spPr>
          <a:xfrm>
            <a:off x="4845932" y="851835"/>
            <a:ext cx="3040832" cy="2153494"/>
          </a:xfrm>
          <a:prstGeom prst="rect">
            <a:avLst/>
          </a:prstGeom>
          <a:ln>
            <a:noFill/>
          </a:ln>
        </p:spPr>
      </p:pic>
      <p:pic>
        <p:nvPicPr>
          <p:cNvPr id="1026" name="Picture 2" descr="Positive results from the UK&amp;#39;s first grid-injected hydrogen pilot based at  Keele University - Keele University">
            <a:extLst>
              <a:ext uri="{FF2B5EF4-FFF2-40B4-BE49-F238E27FC236}">
                <a16:creationId xmlns:a16="http://schemas.microsoft.com/office/drawing/2014/main" id="{0E0E2ABE-FBEE-428F-9777-58C14D44BE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096" y="191955"/>
            <a:ext cx="2554448" cy="15486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a16="http://schemas.microsoft.com/office/drawing/2014/main" id="{56342018-B33E-43E3-A66C-E5C9D114CE67}"/>
              </a:ext>
            </a:extLst>
          </p:cNvPr>
          <p:cNvPicPr>
            <a:picLocks noChangeAspect="1"/>
          </p:cNvPicPr>
          <p:nvPr/>
        </p:nvPicPr>
        <p:blipFill>
          <a:blip r:embed="rId8"/>
          <a:stretch>
            <a:fillRect/>
          </a:stretch>
        </p:blipFill>
        <p:spPr>
          <a:xfrm>
            <a:off x="174315" y="1397373"/>
            <a:ext cx="1818114" cy="448726"/>
          </a:xfrm>
          <a:prstGeom prst="rect">
            <a:avLst/>
          </a:prstGeom>
          <a:ln>
            <a:solidFill>
              <a:srgbClr val="0098D7"/>
            </a:solidFill>
          </a:ln>
        </p:spPr>
      </p:pic>
      <p:pic>
        <p:nvPicPr>
          <p:cNvPr id="11" name="Picture 10">
            <a:extLst>
              <a:ext uri="{FF2B5EF4-FFF2-40B4-BE49-F238E27FC236}">
                <a16:creationId xmlns:a16="http://schemas.microsoft.com/office/drawing/2014/main" id="{1E5ABDDA-C5A6-4607-A03F-389DAB61689F}"/>
              </a:ext>
            </a:extLst>
          </p:cNvPr>
          <p:cNvPicPr>
            <a:picLocks noChangeAspect="1"/>
          </p:cNvPicPr>
          <p:nvPr/>
        </p:nvPicPr>
        <p:blipFill>
          <a:blip r:embed="rId9"/>
          <a:stretch>
            <a:fillRect/>
          </a:stretch>
        </p:blipFill>
        <p:spPr>
          <a:xfrm>
            <a:off x="324853" y="3441571"/>
            <a:ext cx="1425581" cy="925892"/>
          </a:xfrm>
          <a:prstGeom prst="rect">
            <a:avLst/>
          </a:prstGeom>
        </p:spPr>
      </p:pic>
    </p:spTree>
    <p:extLst>
      <p:ext uri="{BB962C8B-B14F-4D97-AF65-F5344CB8AC3E}">
        <p14:creationId xmlns:p14="http://schemas.microsoft.com/office/powerpoint/2010/main" val="3685685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569360-EF27-FE42-B72A-F4CCBBAD934F}"/>
              </a:ext>
            </a:extLst>
          </p:cNvPr>
          <p:cNvSpPr/>
          <p:nvPr/>
        </p:nvSpPr>
        <p:spPr>
          <a:xfrm>
            <a:off x="6771373" y="0"/>
            <a:ext cx="2372627" cy="808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pic>
        <p:nvPicPr>
          <p:cNvPr id="7" name="Picture 6" descr="Logo&#10;&#10;Description automatically generated">
            <a:extLst>
              <a:ext uri="{FF2B5EF4-FFF2-40B4-BE49-F238E27FC236}">
                <a16:creationId xmlns:a16="http://schemas.microsoft.com/office/drawing/2014/main" id="{83B2CCE4-026E-E446-9844-A3C4DB0AD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93" y="272466"/>
            <a:ext cx="1752200" cy="694019"/>
          </a:xfrm>
          <a:prstGeom prst="rect">
            <a:avLst/>
          </a:prstGeom>
        </p:spPr>
      </p:pic>
      <p:pic>
        <p:nvPicPr>
          <p:cNvPr id="2" name="Picture 3" descr="Graphical user interface, application&#10;&#10;Description automatically generated">
            <a:extLst>
              <a:ext uri="{FF2B5EF4-FFF2-40B4-BE49-F238E27FC236}">
                <a16:creationId xmlns:a16="http://schemas.microsoft.com/office/drawing/2014/main" id="{C58582EF-39A2-4368-8586-D8FD76A30113}"/>
              </a:ext>
            </a:extLst>
          </p:cNvPr>
          <p:cNvPicPr>
            <a:picLocks noChangeAspect="1"/>
          </p:cNvPicPr>
          <p:nvPr/>
        </p:nvPicPr>
        <p:blipFill>
          <a:blip r:embed="rId3"/>
          <a:stretch>
            <a:fillRect/>
          </a:stretch>
        </p:blipFill>
        <p:spPr>
          <a:xfrm>
            <a:off x="-8624" y="-3952"/>
            <a:ext cx="9152624" cy="5147452"/>
          </a:xfrm>
          <a:prstGeom prst="rect">
            <a:avLst/>
          </a:prstGeom>
        </p:spPr>
      </p:pic>
      <p:sp>
        <p:nvSpPr>
          <p:cNvPr id="6" name="TextBox 5">
            <a:extLst>
              <a:ext uri="{FF2B5EF4-FFF2-40B4-BE49-F238E27FC236}">
                <a16:creationId xmlns:a16="http://schemas.microsoft.com/office/drawing/2014/main" id="{0B249031-970A-4F76-91B2-3029B1C750D2}"/>
              </a:ext>
            </a:extLst>
          </p:cNvPr>
          <p:cNvSpPr txBox="1"/>
          <p:nvPr/>
        </p:nvSpPr>
        <p:spPr>
          <a:xfrm>
            <a:off x="1548961" y="1242902"/>
            <a:ext cx="2376652" cy="2412071"/>
          </a:xfrm>
          <a:prstGeom prst="rect">
            <a:avLst/>
          </a:prstGeom>
          <a:solidFill>
            <a:schemeClr val="bg1"/>
          </a:solidFill>
        </p:spPr>
        <p:txBody>
          <a:bodyPr wrap="square">
            <a:spAutoFit/>
          </a:bodyPr>
          <a:lstStyle/>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Access to large scale demonstrator and test facilities</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Support for technology development and R&amp;D</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Support for IP development and commercialisation</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Development of hydrogen skills and expertise in businesses</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Civic engagement and policy activities to build understanding</a:t>
            </a:r>
          </a:p>
          <a:p>
            <a:pPr marL="128588" indent="-128588" defTabSz="342900">
              <a:lnSpc>
                <a:spcPts val="1440"/>
              </a:lnSpc>
              <a:buClr>
                <a:srgbClr val="0098D7"/>
              </a:buClr>
              <a:buFont typeface="Arial" panose="020B0604020202020204" pitchFamily="34" charset="0"/>
              <a:buChar char="•"/>
              <a:defRPr/>
            </a:pPr>
            <a:r>
              <a:rPr lang="en-GB" sz="1050">
                <a:solidFill>
                  <a:prstClr val="black"/>
                </a:solidFill>
                <a:latin typeface="Arial" panose="020B0604020202020204" pitchFamily="34" charset="0"/>
                <a:ea typeface="Times New Roman" panose="02020603050405020304" pitchFamily="18" charset="0"/>
                <a:cs typeface="Arial" panose="020B0604020202020204" pitchFamily="34" charset="0"/>
              </a:rPr>
              <a:t>Development of access to international markets and inward investment</a:t>
            </a:r>
          </a:p>
        </p:txBody>
      </p:sp>
      <p:sp>
        <p:nvSpPr>
          <p:cNvPr id="3" name="Rectangle 2">
            <a:extLst>
              <a:ext uri="{FF2B5EF4-FFF2-40B4-BE49-F238E27FC236}">
                <a16:creationId xmlns:a16="http://schemas.microsoft.com/office/drawing/2014/main" id="{4C215BF7-D84B-4128-BF55-2077A9E54FAB}"/>
              </a:ext>
            </a:extLst>
          </p:cNvPr>
          <p:cNvSpPr/>
          <p:nvPr/>
        </p:nvSpPr>
        <p:spPr>
          <a:xfrm>
            <a:off x="1146941" y="1950982"/>
            <a:ext cx="390197" cy="449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defRPr/>
            </a:pPr>
            <a:endParaRPr lang="en-GB" sz="1350">
              <a:solidFill>
                <a:prstClr val="black"/>
              </a:solidFill>
              <a:latin typeface="Corbel" panose="020B0503020204020204"/>
            </a:endParaRPr>
          </a:p>
        </p:txBody>
      </p:sp>
      <p:sp>
        <p:nvSpPr>
          <p:cNvPr id="9" name="Rectangle 8">
            <a:extLst>
              <a:ext uri="{FF2B5EF4-FFF2-40B4-BE49-F238E27FC236}">
                <a16:creationId xmlns:a16="http://schemas.microsoft.com/office/drawing/2014/main" id="{6C98751E-34D0-4708-85E6-80A9BFB6D7C4}"/>
              </a:ext>
            </a:extLst>
          </p:cNvPr>
          <p:cNvSpPr/>
          <p:nvPr/>
        </p:nvSpPr>
        <p:spPr>
          <a:xfrm>
            <a:off x="1359775" y="2613135"/>
            <a:ext cx="204316" cy="2246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342900">
              <a:defRPr/>
            </a:pPr>
            <a:endParaRPr lang="en-GB" sz="1350">
              <a:solidFill>
                <a:prstClr val="black"/>
              </a:solidFill>
              <a:latin typeface="Corbel" panose="020B0503020204020204"/>
            </a:endParaRPr>
          </a:p>
        </p:txBody>
      </p:sp>
    </p:spTree>
    <p:extLst>
      <p:ext uri="{BB962C8B-B14F-4D97-AF65-F5344CB8AC3E}">
        <p14:creationId xmlns:p14="http://schemas.microsoft.com/office/powerpoint/2010/main" val="271891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3318A2-E3A2-4519-AEA3-9247724892BA}"/>
              </a:ext>
            </a:extLst>
          </p:cNvPr>
          <p:cNvSpPr>
            <a:spLocks noGrp="1"/>
          </p:cNvSpPr>
          <p:nvPr>
            <p:ph type="sldNum" sz="quarter" idx="12"/>
          </p:nvPr>
        </p:nvSpPr>
        <p:spPr/>
        <p:txBody>
          <a:bodyPr/>
          <a:lstStyle/>
          <a:p>
            <a:pPr defTabSz="342900">
              <a:defRPr/>
            </a:pPr>
            <a:fld id="{00F7AB9C-F4B1-4E48-96F2-F3B4ED456943}" type="slidenum">
              <a:rPr lang="en-GB"/>
              <a:pPr defTabSz="342900">
                <a:defRPr/>
              </a:pPr>
              <a:t>36</a:t>
            </a:fld>
            <a:endParaRPr lang="en-GB"/>
          </a:p>
        </p:txBody>
      </p:sp>
      <p:sp>
        <p:nvSpPr>
          <p:cNvPr id="5" name="TextBox 4">
            <a:extLst>
              <a:ext uri="{FF2B5EF4-FFF2-40B4-BE49-F238E27FC236}">
                <a16:creationId xmlns:a16="http://schemas.microsoft.com/office/drawing/2014/main" id="{EE1F2ADF-D025-4733-8737-721398B0F1B6}"/>
              </a:ext>
            </a:extLst>
          </p:cNvPr>
          <p:cNvSpPr txBox="1"/>
          <p:nvPr/>
        </p:nvSpPr>
        <p:spPr>
          <a:xfrm>
            <a:off x="845972" y="228937"/>
            <a:ext cx="3211077" cy="646331"/>
          </a:xfrm>
          <a:prstGeom prst="rect">
            <a:avLst/>
          </a:prstGeom>
          <a:noFill/>
        </p:spPr>
        <p:txBody>
          <a:bodyPr wrap="square" rtlCol="0">
            <a:spAutoFit/>
          </a:bodyPr>
          <a:lstStyle/>
          <a:p>
            <a:pPr defTabSz="342900">
              <a:defRPr/>
            </a:pPr>
            <a:r>
              <a:rPr lang="en-GB" sz="3600" b="1">
                <a:solidFill>
                  <a:srgbClr val="0070C0"/>
                </a:solidFill>
                <a:latin typeface="Arial" panose="020B0604020202020204" pitchFamily="34" charset="0"/>
                <a:cs typeface="Arial" panose="020B0604020202020204" pitchFamily="34" charset="0"/>
              </a:rPr>
              <a:t>Output KPIs</a:t>
            </a:r>
          </a:p>
        </p:txBody>
      </p:sp>
      <p:sp>
        <p:nvSpPr>
          <p:cNvPr id="7" name="Rectangle 6">
            <a:extLst>
              <a:ext uri="{FF2B5EF4-FFF2-40B4-BE49-F238E27FC236}">
                <a16:creationId xmlns:a16="http://schemas.microsoft.com/office/drawing/2014/main" id="{CE395C30-2F4B-4620-9CAB-235C966845C1}"/>
              </a:ext>
            </a:extLst>
          </p:cNvPr>
          <p:cNvSpPr/>
          <p:nvPr/>
        </p:nvSpPr>
        <p:spPr>
          <a:xfrm>
            <a:off x="907312" y="1059762"/>
            <a:ext cx="7784301" cy="3430423"/>
          </a:xfrm>
          <a:prstGeom prst="rect">
            <a:avLst/>
          </a:prstGeom>
        </p:spPr>
        <p:txBody>
          <a:bodyPr wrap="square" lIns="67500">
            <a:noAutofit/>
          </a:bodyPr>
          <a:lstStyle/>
          <a:p>
            <a:pPr marL="27000" indent="-257175" defTabSz="342900">
              <a:spcBef>
                <a:spcPts val="225"/>
              </a:spcBef>
              <a:spcAft>
                <a:spcPts val="450"/>
              </a:spcAft>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Number of new R&amp;D Programmes (&gt;25) and green book applications (&gt;5)</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Number of commercial opportunities generated (&gt;10)</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New hydrogen demonstration infrastructure and vehicles at sites (&gt;3)</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New products and services developed (&gt;20)</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Number of organisations (SMEs and OEMs) directly and indirectly benefiting (&gt;100) from the demonstrators plus large businesses (&gt;10) </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New jobs directly associated with industrial and research partners (&gt;200)</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Number of people successfully receiving direct training (50 businesses/100 people)</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Number of people attending workshops and annual stakeholder event (&gt;200)</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New policy reports and commissions (2)</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Monitoring Equality, Diversity and Inclusivity across the programme</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a:p>
            <a:pPr marL="27000" indent="-257175" defTabSz="342900">
              <a:spcBef>
                <a:spcPts val="225"/>
              </a:spcBef>
              <a:buClr>
                <a:srgbClr val="0098D7"/>
              </a:buClr>
              <a:buFont typeface="Wingdings" pitchFamily="2" charset="2"/>
              <a:buChar char="§"/>
              <a:tabLst>
                <a:tab pos="3831431" algn="l"/>
              </a:tabLst>
              <a:defRPr/>
            </a:pPr>
            <a:r>
              <a:rPr lang="en-GB" sz="1350">
                <a:solidFill>
                  <a:srgbClr val="004899"/>
                </a:solidFill>
                <a:latin typeface="Arial" panose="020B0604020202020204" pitchFamily="34" charset="0"/>
                <a:ea typeface="Calibri" panose="020F0502020204030204" pitchFamily="34" charset="0"/>
                <a:cs typeface="Arial" panose="020B0604020202020204" pitchFamily="34" charset="0"/>
              </a:rPr>
              <a:t>Significant international investment and knowledge exchange inputs to the UK related to the programme (&gt;3)</a:t>
            </a:r>
            <a:endParaRPr lang="en-GB" sz="1350">
              <a:solidFill>
                <a:srgbClr val="004899"/>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83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C9E5-458F-49B7-E3F4-FCB890495437}"/>
              </a:ext>
            </a:extLst>
          </p:cNvPr>
          <p:cNvSpPr>
            <a:spLocks noGrp="1"/>
          </p:cNvSpPr>
          <p:nvPr>
            <p:ph type="title"/>
          </p:nvPr>
        </p:nvSpPr>
        <p:spPr>
          <a:xfrm>
            <a:off x="168008" y="-158094"/>
            <a:ext cx="7886700" cy="994172"/>
          </a:xfrm>
        </p:spPr>
        <p:txBody>
          <a:bodyPr/>
          <a:lstStyle/>
          <a:p>
            <a:r>
              <a:rPr lang="en-GB"/>
              <a:t>Capital Plans under development</a:t>
            </a:r>
          </a:p>
        </p:txBody>
      </p:sp>
      <p:graphicFrame>
        <p:nvGraphicFramePr>
          <p:cNvPr id="5" name="Table 5">
            <a:extLst>
              <a:ext uri="{FF2B5EF4-FFF2-40B4-BE49-F238E27FC236}">
                <a16:creationId xmlns:a16="http://schemas.microsoft.com/office/drawing/2014/main" id="{94F23289-394C-FC49-4311-6597EEDD15E1}"/>
              </a:ext>
            </a:extLst>
          </p:cNvPr>
          <p:cNvGraphicFramePr>
            <a:graphicFrameLocks noGrp="1"/>
          </p:cNvGraphicFramePr>
          <p:nvPr>
            <p:ph idx="1"/>
          </p:nvPr>
        </p:nvGraphicFramePr>
        <p:xfrm>
          <a:off x="168008" y="617318"/>
          <a:ext cx="8807986" cy="3004185"/>
        </p:xfrm>
        <a:graphic>
          <a:graphicData uri="http://schemas.openxmlformats.org/drawingml/2006/table">
            <a:tbl>
              <a:tblPr firstRow="1" bandRow="1">
                <a:tableStyleId>{5C22544A-7EE6-4342-B048-85BDC9FD1C3A}</a:tableStyleId>
              </a:tblPr>
              <a:tblGrid>
                <a:gridCol w="1251939">
                  <a:extLst>
                    <a:ext uri="{9D8B030D-6E8A-4147-A177-3AD203B41FA5}">
                      <a16:colId xmlns:a16="http://schemas.microsoft.com/office/drawing/2014/main" val="1102893403"/>
                    </a:ext>
                  </a:extLst>
                </a:gridCol>
                <a:gridCol w="6068975">
                  <a:extLst>
                    <a:ext uri="{9D8B030D-6E8A-4147-A177-3AD203B41FA5}">
                      <a16:colId xmlns:a16="http://schemas.microsoft.com/office/drawing/2014/main" val="2724370041"/>
                    </a:ext>
                  </a:extLst>
                </a:gridCol>
                <a:gridCol w="1487072">
                  <a:extLst>
                    <a:ext uri="{9D8B030D-6E8A-4147-A177-3AD203B41FA5}">
                      <a16:colId xmlns:a16="http://schemas.microsoft.com/office/drawing/2014/main" val="2518722467"/>
                    </a:ext>
                  </a:extLst>
                </a:gridCol>
              </a:tblGrid>
              <a:tr h="278130">
                <a:tc>
                  <a:txBody>
                    <a:bodyPr/>
                    <a:lstStyle/>
                    <a:p>
                      <a:r>
                        <a:rPr lang="en-GB" sz="1000"/>
                        <a:t>University</a:t>
                      </a:r>
                    </a:p>
                  </a:txBody>
                  <a:tcPr marL="68580" marR="68580" marT="34290" marB="34290"/>
                </a:tc>
                <a:tc>
                  <a:txBody>
                    <a:bodyPr/>
                    <a:lstStyle/>
                    <a:p>
                      <a:r>
                        <a:rPr lang="en-GB" sz="1000"/>
                        <a:t>Proposed Capital Plan</a:t>
                      </a:r>
                    </a:p>
                  </a:txBody>
                  <a:tcPr marL="68580" marR="68580" marT="34290" marB="34290"/>
                </a:tc>
                <a:tc>
                  <a:txBody>
                    <a:bodyPr/>
                    <a:lstStyle/>
                    <a:p>
                      <a:r>
                        <a:rPr lang="en-GB" sz="1000"/>
                        <a:t>Contact</a:t>
                      </a:r>
                    </a:p>
                  </a:txBody>
                  <a:tcPr marL="68580" marR="68580" marT="34290" marB="34290"/>
                </a:tc>
                <a:extLst>
                  <a:ext uri="{0D108BD9-81ED-4DB2-BD59-A6C34878D82A}">
                    <a16:rowId xmlns:a16="http://schemas.microsoft.com/office/drawing/2014/main" val="3271340039"/>
                  </a:ext>
                </a:extLst>
              </a:tr>
              <a:tr h="377190">
                <a:tc>
                  <a:txBody>
                    <a:bodyPr/>
                    <a:lstStyle/>
                    <a:p>
                      <a:r>
                        <a:rPr lang="en-GB" sz="1000"/>
                        <a:t>Aston University</a:t>
                      </a:r>
                    </a:p>
                  </a:txBody>
                  <a:tcPr marL="68580" marR="68580" marT="34290" marB="34290"/>
                </a:tc>
                <a:tc>
                  <a:txBody>
                    <a:bodyPr/>
                    <a:lstStyle/>
                    <a:p>
                      <a:r>
                        <a:rPr lang="en-GB" sz="1000">
                          <a:ea typeface="+mn-lt"/>
                          <a:cs typeface="+mn-lt"/>
                        </a:rPr>
                        <a:t>Focus on </a:t>
                      </a:r>
                      <a:r>
                        <a:rPr lang="en-GB" sz="1000" b="1">
                          <a:ea typeface="+mn-lt"/>
                          <a:cs typeface="+mn-lt"/>
                        </a:rPr>
                        <a:t>production and fuel cells: gasification; pyrolysis;</a:t>
                      </a:r>
                      <a:r>
                        <a:rPr lang="en-US" sz="1000" b="1">
                          <a:cs typeface="Calibri"/>
                        </a:rPr>
                        <a:t> </a:t>
                      </a:r>
                      <a:r>
                        <a:rPr lang="en-GB" sz="1000">
                          <a:cs typeface="Calibri" panose="020F0502020204030204"/>
                        </a:rPr>
                        <a:t>Impact through access to facility and training opportunities</a:t>
                      </a:r>
                      <a:endParaRPr lang="en-GB" sz="1000"/>
                    </a:p>
                  </a:txBody>
                  <a:tcPr marL="68580" marR="68580" marT="34290" marB="34290"/>
                </a:tc>
                <a:tc>
                  <a:txBody>
                    <a:bodyPr/>
                    <a:lstStyle/>
                    <a:p>
                      <a:r>
                        <a:rPr lang="en-GB" sz="1000"/>
                        <a:t>Amirpiran Amiri</a:t>
                      </a:r>
                    </a:p>
                  </a:txBody>
                  <a:tcPr marL="68580" marR="68580" marT="34290" marB="34290"/>
                </a:tc>
                <a:extLst>
                  <a:ext uri="{0D108BD9-81ED-4DB2-BD59-A6C34878D82A}">
                    <a16:rowId xmlns:a16="http://schemas.microsoft.com/office/drawing/2014/main" val="2116978251"/>
                  </a:ext>
                </a:extLst>
              </a:tr>
              <a:tr h="685800">
                <a:tc>
                  <a:txBody>
                    <a:bodyPr/>
                    <a:lstStyle/>
                    <a:p>
                      <a:r>
                        <a:rPr lang="en-GB" sz="1000"/>
                        <a:t>University of Birmingham</a:t>
                      </a:r>
                    </a:p>
                  </a:txBody>
                  <a:tcPr marL="68580" marR="68580" marT="34290" marB="34290"/>
                </a:tc>
                <a:tc>
                  <a:txBody>
                    <a:bodyPr/>
                    <a:lstStyle/>
                    <a:p>
                      <a:r>
                        <a:rPr lang="en-GB" sz="1000" err="1"/>
                        <a:t>Tyesley</a:t>
                      </a:r>
                      <a:r>
                        <a:rPr lang="en-GB" sz="1000"/>
                        <a:t> Energy Park BEIC</a:t>
                      </a:r>
                      <a:endParaRPr lang="en-US" sz="1000">
                        <a:solidFill>
                          <a:srgbClr val="004899"/>
                        </a:solidFill>
                      </a:endParaRPr>
                    </a:p>
                    <a:p>
                      <a:r>
                        <a:rPr lang="en-GB" sz="1000">
                          <a:ea typeface="+mn-lt"/>
                          <a:cs typeface="+mn-lt"/>
                        </a:rPr>
                        <a:t>Ammonia cracker going into TEP</a:t>
                      </a:r>
                      <a:endParaRPr lang="en-GB" sz="1000"/>
                    </a:p>
                    <a:p>
                      <a:r>
                        <a:rPr lang="en-GB" sz="1000"/>
                        <a:t>Focus </a:t>
                      </a:r>
                      <a:r>
                        <a:rPr lang="en-GB" sz="1000" b="0"/>
                        <a:t>on</a:t>
                      </a:r>
                      <a:r>
                        <a:rPr lang="en-GB" sz="1000" b="1"/>
                        <a:t> local transport infrastructure </a:t>
                      </a:r>
                      <a:r>
                        <a:rPr lang="en-GB" sz="1000"/>
                        <a:t>supporting commercial fleet evolution (refuelling between Edgbaston and </a:t>
                      </a:r>
                      <a:r>
                        <a:rPr lang="en-GB" sz="1000" err="1"/>
                        <a:t>Tyseley</a:t>
                      </a:r>
                      <a:r>
                        <a:rPr lang="en-GB" sz="1000"/>
                        <a:t>)</a:t>
                      </a:r>
                    </a:p>
                  </a:txBody>
                  <a:tcPr marL="68580" marR="68580" marT="34290" marB="34290"/>
                </a:tc>
                <a:tc>
                  <a:txBody>
                    <a:bodyPr/>
                    <a:lstStyle/>
                    <a:p>
                      <a:r>
                        <a:rPr lang="en-GB" sz="1000"/>
                        <a:t>Robert Steinberger-Wilckens</a:t>
                      </a:r>
                    </a:p>
                  </a:txBody>
                  <a:tcPr marL="68580" marR="68580" marT="34290" marB="34290"/>
                </a:tc>
                <a:extLst>
                  <a:ext uri="{0D108BD9-81ED-4DB2-BD59-A6C34878D82A}">
                    <a16:rowId xmlns:a16="http://schemas.microsoft.com/office/drawing/2014/main" val="483446240"/>
                  </a:ext>
                </a:extLst>
              </a:tr>
              <a:tr h="531495">
                <a:tc>
                  <a:txBody>
                    <a:bodyPr/>
                    <a:lstStyle/>
                    <a:p>
                      <a:r>
                        <a:rPr lang="en-GB" sz="1000"/>
                        <a:t>Cranfield University</a:t>
                      </a:r>
                    </a:p>
                  </a:txBody>
                  <a:tcPr marL="68580" marR="68580" marT="34290" marB="34290"/>
                </a:tc>
                <a:tc>
                  <a:txBody>
                    <a:bodyPr/>
                    <a:lstStyle/>
                    <a:p>
                      <a:r>
                        <a:rPr lang="en-GB" sz="1000"/>
                        <a:t>Catalytic methane cracking for</a:t>
                      </a:r>
                      <a:r>
                        <a:rPr lang="en-GB" sz="1000" b="1"/>
                        <a:t> hydrogen production</a:t>
                      </a:r>
                      <a:endParaRPr lang="en-US" sz="1000" b="1">
                        <a:solidFill>
                          <a:srgbClr val="004899"/>
                        </a:solidFill>
                      </a:endParaRPr>
                    </a:p>
                    <a:p>
                      <a:r>
                        <a:rPr lang="en-GB" sz="1000">
                          <a:ea typeface="+mn-lt"/>
                          <a:cs typeface="+mn-lt"/>
                        </a:rPr>
                        <a:t>Quality assessment; blended hydrogen formulations; interacting with supercapacitor and battery manufacturers </a:t>
                      </a:r>
                    </a:p>
                    <a:p>
                      <a:r>
                        <a:rPr lang="en-GB" sz="1000" b="1"/>
                        <a:t>Turquoise Hydrogen demonstrator</a:t>
                      </a:r>
                      <a:endParaRPr lang="en-GB" sz="1000" b="1">
                        <a:ea typeface="+mn-lt"/>
                        <a:cs typeface="+mn-lt"/>
                      </a:endParaRPr>
                    </a:p>
                  </a:txBody>
                  <a:tcPr marL="68580" marR="68580" marT="34290" marB="34290"/>
                </a:tc>
                <a:tc>
                  <a:txBody>
                    <a:bodyPr/>
                    <a:lstStyle/>
                    <a:p>
                      <a:r>
                        <a:rPr lang="en-GB" sz="1000"/>
                        <a:t>Peter Clough; Upul Wijayantha-Kahagala-Gamage</a:t>
                      </a:r>
                    </a:p>
                  </a:txBody>
                  <a:tcPr marL="68580" marR="68580" marT="34290" marB="34290"/>
                </a:tc>
                <a:extLst>
                  <a:ext uri="{0D108BD9-81ED-4DB2-BD59-A6C34878D82A}">
                    <a16:rowId xmlns:a16="http://schemas.microsoft.com/office/drawing/2014/main" val="1352817218"/>
                  </a:ext>
                </a:extLst>
              </a:tr>
              <a:tr h="377190">
                <a:tc>
                  <a:txBody>
                    <a:bodyPr/>
                    <a:lstStyle/>
                    <a:p>
                      <a:r>
                        <a:rPr lang="en-GB" sz="1000" err="1"/>
                        <a:t>Keele</a:t>
                      </a:r>
                      <a:r>
                        <a:rPr lang="en-GB" sz="1000"/>
                        <a:t> University</a:t>
                      </a:r>
                    </a:p>
                  </a:txBody>
                  <a:tcPr marL="68580" marR="68580" marT="34290" marB="34290"/>
                </a:tc>
                <a:tc>
                  <a:txBody>
                    <a:bodyPr/>
                    <a:lstStyle/>
                    <a:p>
                      <a:r>
                        <a:rPr lang="en-GB" sz="1000" b="1"/>
                        <a:t>Green Hydrogen</a:t>
                      </a:r>
                      <a:r>
                        <a:rPr lang="en-GB" sz="1000"/>
                        <a:t> from renewables via </a:t>
                      </a:r>
                      <a:r>
                        <a:rPr lang="en-GB" sz="1000" err="1"/>
                        <a:t>Keele</a:t>
                      </a:r>
                      <a:r>
                        <a:rPr lang="en-GB" sz="1000"/>
                        <a:t> Smart Energy Network </a:t>
                      </a:r>
                      <a:endParaRPr lang="en-GB" sz="1000">
                        <a:solidFill>
                          <a:srgbClr val="000000"/>
                        </a:solidFill>
                        <a:cs typeface="Calibri"/>
                      </a:endParaRPr>
                    </a:p>
                    <a:p>
                      <a:r>
                        <a:rPr lang="en-GB" sz="1000"/>
                        <a:t>100% hydrogen ceramics </a:t>
                      </a:r>
                      <a:r>
                        <a:rPr lang="en-GB" sz="1000" b="1"/>
                        <a:t>manufacture</a:t>
                      </a:r>
                      <a:r>
                        <a:rPr lang="en-GB" sz="1000"/>
                        <a:t> trial </a:t>
                      </a:r>
                      <a:endParaRPr lang="en-US" sz="1000">
                        <a:solidFill>
                          <a:srgbClr val="004899"/>
                        </a:solidFill>
                      </a:endParaRPr>
                    </a:p>
                  </a:txBody>
                  <a:tcPr marL="68580" marR="68580" marT="34290" marB="34290"/>
                </a:tc>
                <a:tc>
                  <a:txBody>
                    <a:bodyPr/>
                    <a:lstStyle/>
                    <a:p>
                      <a:r>
                        <a:rPr lang="en-GB" sz="1000"/>
                        <a:t>Sharon George (PI)</a:t>
                      </a:r>
                    </a:p>
                  </a:txBody>
                  <a:tcPr marL="68580" marR="68580" marT="34290" marB="34290"/>
                </a:tc>
                <a:extLst>
                  <a:ext uri="{0D108BD9-81ED-4DB2-BD59-A6C34878D82A}">
                    <a16:rowId xmlns:a16="http://schemas.microsoft.com/office/drawing/2014/main" val="2842933426"/>
                  </a:ext>
                </a:extLst>
              </a:tr>
              <a:tr h="377190">
                <a:tc>
                  <a:txBody>
                    <a:bodyPr/>
                    <a:lstStyle/>
                    <a:p>
                      <a:r>
                        <a:rPr lang="en-GB" sz="1000"/>
                        <a:t>University of Nottingham</a:t>
                      </a:r>
                    </a:p>
                  </a:txBody>
                  <a:tcPr marL="68580" marR="68580" marT="34290" marB="34290"/>
                </a:tc>
                <a:tc>
                  <a:txBody>
                    <a:bodyPr/>
                    <a:lstStyle/>
                    <a:p>
                      <a:r>
                        <a:rPr lang="en-GB" sz="1000"/>
                        <a:t>"</a:t>
                      </a:r>
                      <a:r>
                        <a:rPr lang="en-GB" sz="1000" b="1" i="1"/>
                        <a:t>Flex Dual Fuel</a:t>
                      </a:r>
                      <a:r>
                        <a:rPr lang="en-GB" sz="1000"/>
                        <a:t>" demonstrator engine with ability to flex between H</a:t>
                      </a:r>
                      <a:r>
                        <a:rPr lang="en-GB" sz="1000" baseline="-25000"/>
                        <a:t>2</a:t>
                      </a:r>
                      <a:r>
                        <a:rPr lang="en-GB" sz="1000"/>
                        <a:t> and ammonia (NH</a:t>
                      </a:r>
                      <a:r>
                        <a:rPr lang="en-GB" sz="1000" baseline="-25000"/>
                        <a:t>3</a:t>
                      </a:r>
                      <a:r>
                        <a:rPr lang="en-GB" sz="1000"/>
                        <a:t>) dual fuelling as an </a:t>
                      </a:r>
                      <a:r>
                        <a:rPr lang="en-GB" sz="1000" u="sng"/>
                        <a:t>advanced retrofit solution for existing heavy duty diesel engines, including </a:t>
                      </a:r>
                      <a:r>
                        <a:rPr lang="en-GB" sz="1000"/>
                        <a:t>solid state hydrogen storage </a:t>
                      </a:r>
                      <a:endParaRPr lang="en-US" sz="1000">
                        <a:solidFill>
                          <a:srgbClr val="004899"/>
                        </a:solidFill>
                      </a:endParaRPr>
                    </a:p>
                  </a:txBody>
                  <a:tcPr marL="68580" marR="68580" marT="34290" marB="34290"/>
                </a:tc>
                <a:tc>
                  <a:txBody>
                    <a:bodyPr/>
                    <a:lstStyle/>
                    <a:p>
                      <a:r>
                        <a:rPr lang="en-GB" sz="1000"/>
                        <a:t>Simon Gerrard</a:t>
                      </a:r>
                    </a:p>
                  </a:txBody>
                  <a:tcPr marL="68580" marR="68580" marT="34290" marB="34290"/>
                </a:tc>
                <a:extLst>
                  <a:ext uri="{0D108BD9-81ED-4DB2-BD59-A6C34878D82A}">
                    <a16:rowId xmlns:a16="http://schemas.microsoft.com/office/drawing/2014/main" val="935135523"/>
                  </a:ext>
                </a:extLst>
              </a:tr>
              <a:tr h="377190">
                <a:tc>
                  <a:txBody>
                    <a:bodyPr/>
                    <a:lstStyle/>
                    <a:p>
                      <a:r>
                        <a:rPr lang="en-GB" sz="1000"/>
                        <a:t>University of Warwick</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Novel</a:t>
                      </a:r>
                      <a:r>
                        <a:rPr lang="en-GB" sz="1000" b="1"/>
                        <a:t> green hydrogen</a:t>
                      </a:r>
                      <a:r>
                        <a:rPr lang="en-GB" sz="1000"/>
                        <a:t> </a:t>
                      </a:r>
                      <a:r>
                        <a:rPr lang="en-GB" sz="1000" b="1"/>
                        <a:t>production facility</a:t>
                      </a:r>
                      <a:r>
                        <a:rPr lang="en-GB" sz="1000"/>
                        <a:t> with over 90% energy efficiency</a:t>
                      </a:r>
                      <a:endParaRPr lang="en-US" sz="1000">
                        <a:solidFill>
                          <a:srgbClr val="004899"/>
                        </a:solidFill>
                      </a:endParaRPr>
                    </a:p>
                    <a:p>
                      <a:endParaRPr lang="en-GB" sz="1000"/>
                    </a:p>
                  </a:txBody>
                  <a:tcPr marL="68580" marR="68580" marT="34290" marB="34290"/>
                </a:tc>
                <a:tc>
                  <a:txBody>
                    <a:bodyPr/>
                    <a:lstStyle/>
                    <a:p>
                      <a:r>
                        <a:rPr lang="en-GB" sz="1000"/>
                        <a:t>Sai Gu</a:t>
                      </a:r>
                    </a:p>
                  </a:txBody>
                  <a:tcPr marL="68580" marR="68580" marT="34290" marB="34290"/>
                </a:tc>
                <a:extLst>
                  <a:ext uri="{0D108BD9-81ED-4DB2-BD59-A6C34878D82A}">
                    <a16:rowId xmlns:a16="http://schemas.microsoft.com/office/drawing/2014/main" val="1733248400"/>
                  </a:ext>
                </a:extLst>
              </a:tr>
            </a:tbl>
          </a:graphicData>
        </a:graphic>
      </p:graphicFrame>
    </p:spTree>
    <p:extLst>
      <p:ext uri="{BB962C8B-B14F-4D97-AF65-F5344CB8AC3E}">
        <p14:creationId xmlns:p14="http://schemas.microsoft.com/office/powerpoint/2010/main" val="1383877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7A05-2E26-49F2-ABD6-C846735C7FA9}"/>
              </a:ext>
            </a:extLst>
          </p:cNvPr>
          <p:cNvSpPr>
            <a:spLocks noGrp="1"/>
          </p:cNvSpPr>
          <p:nvPr>
            <p:ph type="title"/>
          </p:nvPr>
        </p:nvSpPr>
        <p:spPr>
          <a:xfrm>
            <a:off x="4507237" y="168812"/>
            <a:ext cx="3039209" cy="500468"/>
          </a:xfrm>
        </p:spPr>
        <p:txBody>
          <a:bodyPr>
            <a:normAutofit fontScale="90000"/>
          </a:bodyPr>
          <a:lstStyle/>
          <a:p>
            <a:r>
              <a:rPr lang="en-GB" sz="2700">
                <a:solidFill>
                  <a:srgbClr val="0098D7"/>
                </a:solidFill>
                <a:latin typeface="Arial" panose="020B0604020202020204" pitchFamily="34" charset="0"/>
                <a:cs typeface="Arial" panose="020B0604020202020204" pitchFamily="34" charset="0"/>
              </a:rPr>
              <a:t>Keele University Energy Campus</a:t>
            </a:r>
            <a:endParaRPr lang="en-GB">
              <a:solidFill>
                <a:srgbClr val="0098D7"/>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96FCC86-EC1C-4F02-8D72-62420411ADCD}"/>
              </a:ext>
            </a:extLst>
          </p:cNvPr>
          <p:cNvSpPr>
            <a:spLocks noGrp="1"/>
          </p:cNvSpPr>
          <p:nvPr>
            <p:ph idx="1"/>
          </p:nvPr>
        </p:nvSpPr>
        <p:spPr>
          <a:xfrm>
            <a:off x="3697357" y="966525"/>
            <a:ext cx="5382039" cy="1807789"/>
          </a:xfrm>
        </p:spPr>
        <p:txBody>
          <a:bodyPr anchor="ctr">
            <a:noAutofit/>
          </a:bodyPr>
          <a:lstStyle/>
          <a:p>
            <a:pPr marL="0" indent="0">
              <a:buClr>
                <a:srgbClr val="0098D7"/>
              </a:buClr>
              <a:buNone/>
            </a:pPr>
            <a:r>
              <a:rPr lang="en-GB" sz="1500">
                <a:solidFill>
                  <a:srgbClr val="004899"/>
                </a:solidFill>
                <a:latin typeface="Arial" panose="020B0604020202020204" pitchFamily="34" charset="0"/>
                <a:cs typeface="Arial" panose="020B0604020202020204" pitchFamily="34" charset="0"/>
              </a:rPr>
              <a:t>Opportunity to develop </a:t>
            </a:r>
            <a:r>
              <a:rPr lang="en-GB" sz="1500" b="1">
                <a:solidFill>
                  <a:srgbClr val="004899"/>
                </a:solidFill>
                <a:latin typeface="Arial" panose="020B0604020202020204" pitchFamily="34" charset="0"/>
                <a:cs typeface="Arial" panose="020B0604020202020204" pitchFamily="34" charset="0"/>
              </a:rPr>
              <a:t>smart green hydrogen</a:t>
            </a:r>
          </a:p>
          <a:p>
            <a:pPr>
              <a:buClr>
                <a:srgbClr val="0098D7"/>
              </a:buClr>
              <a:buFont typeface="Wingdings" pitchFamily="2" charset="2"/>
              <a:buChar char="§"/>
            </a:pPr>
            <a:r>
              <a:rPr lang="en-GB" sz="1350">
                <a:solidFill>
                  <a:srgbClr val="004899"/>
                </a:solidFill>
                <a:latin typeface="Arial" panose="020B0604020202020204" pitchFamily="34" charset="0"/>
                <a:cs typeface="Arial" panose="020B0604020202020204" pitchFamily="34" charset="0"/>
              </a:rPr>
              <a:t>Capturing and storing renewable energy for on-site use </a:t>
            </a:r>
          </a:p>
          <a:p>
            <a:pPr>
              <a:buClr>
                <a:srgbClr val="0098D7"/>
              </a:buClr>
              <a:buFont typeface="Wingdings" pitchFamily="2" charset="2"/>
              <a:buChar char="§"/>
            </a:pPr>
            <a:r>
              <a:rPr lang="en-GB" sz="1350">
                <a:solidFill>
                  <a:srgbClr val="004899"/>
                </a:solidFill>
                <a:latin typeface="Arial" panose="020B0604020202020204" pitchFamily="34" charset="0"/>
                <a:cs typeface="Arial" panose="020B0604020202020204" pitchFamily="34" charset="0"/>
              </a:rPr>
              <a:t>Working with ceramics and steel sectors to provide green energy into high temperature manufacturing</a:t>
            </a:r>
          </a:p>
        </p:txBody>
      </p:sp>
      <p:pic>
        <p:nvPicPr>
          <p:cNvPr id="4" name="Picture 3">
            <a:extLst>
              <a:ext uri="{FF2B5EF4-FFF2-40B4-BE49-F238E27FC236}">
                <a16:creationId xmlns:a16="http://schemas.microsoft.com/office/drawing/2014/main" id="{C3F438D7-4C65-46AF-AF47-311D9F5AEB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053" y="2321207"/>
            <a:ext cx="3348914" cy="1965561"/>
          </a:xfrm>
          <a:prstGeom prst="rect">
            <a:avLst/>
          </a:prstGeom>
        </p:spPr>
      </p:pic>
      <p:pic>
        <p:nvPicPr>
          <p:cNvPr id="7" name="Picture 6" descr="A picture containing yellow, indoor&#10;&#10;Description automatically generated">
            <a:extLst>
              <a:ext uri="{FF2B5EF4-FFF2-40B4-BE49-F238E27FC236}">
                <a16:creationId xmlns:a16="http://schemas.microsoft.com/office/drawing/2014/main" id="{B63E3528-EAE9-43D4-9F1A-1FB02C92DE1E}"/>
              </a:ext>
            </a:extLst>
          </p:cNvPr>
          <p:cNvPicPr/>
          <p:nvPr/>
        </p:nvPicPr>
        <p:blipFill>
          <a:blip r:embed="rId3" cstate="email">
            <a:extLst>
              <a:ext uri="{28A0092B-C50C-407E-A947-70E740481C1C}">
                <a14:useLocalDpi xmlns:a14="http://schemas.microsoft.com/office/drawing/2010/main"/>
              </a:ext>
            </a:extLst>
          </a:blip>
          <a:stretch>
            <a:fillRect/>
          </a:stretch>
        </p:blipFill>
        <p:spPr>
          <a:xfrm>
            <a:off x="6684706" y="2544861"/>
            <a:ext cx="2114793" cy="2024683"/>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98138988-D507-4848-ABB2-3F325A1D57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9795" y="193052"/>
            <a:ext cx="989474" cy="502329"/>
          </a:xfrm>
          <a:prstGeom prst="rect">
            <a:avLst/>
          </a:prstGeom>
        </p:spPr>
      </p:pic>
      <p:pic>
        <p:nvPicPr>
          <p:cNvPr id="8" name="Picture 7" descr="HyDeploy project to add hydrogen to a UK gas network The Engineer">
            <a:extLst>
              <a:ext uri="{FF2B5EF4-FFF2-40B4-BE49-F238E27FC236}">
                <a16:creationId xmlns:a16="http://schemas.microsoft.com/office/drawing/2014/main" id="{800E5FA5-6AA2-439A-B533-5EA963E9FDA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14131"/>
            <a:ext cx="3369966" cy="19933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FD16942-2E38-4D35-AFE2-CDE725E1E770}"/>
              </a:ext>
            </a:extLst>
          </p:cNvPr>
          <p:cNvPicPr>
            <a:picLocks noChangeAspect="1"/>
          </p:cNvPicPr>
          <p:nvPr/>
        </p:nvPicPr>
        <p:blipFill>
          <a:blip r:embed="rId6"/>
          <a:stretch>
            <a:fillRect/>
          </a:stretch>
        </p:blipFill>
        <p:spPr>
          <a:xfrm>
            <a:off x="7682395" y="4561444"/>
            <a:ext cx="1011209" cy="418547"/>
          </a:xfrm>
          <a:prstGeom prst="rect">
            <a:avLst/>
          </a:prstGeom>
        </p:spPr>
      </p:pic>
      <p:pic>
        <p:nvPicPr>
          <p:cNvPr id="6" name="Picture 5">
            <a:extLst>
              <a:ext uri="{FF2B5EF4-FFF2-40B4-BE49-F238E27FC236}">
                <a16:creationId xmlns:a16="http://schemas.microsoft.com/office/drawing/2014/main" id="{DB8B91B5-DBB4-4347-BE38-7F687C6BF755}"/>
              </a:ext>
            </a:extLst>
          </p:cNvPr>
          <p:cNvPicPr>
            <a:picLocks noChangeAspect="1"/>
          </p:cNvPicPr>
          <p:nvPr/>
        </p:nvPicPr>
        <p:blipFill>
          <a:blip r:embed="rId7"/>
          <a:stretch>
            <a:fillRect/>
          </a:stretch>
        </p:blipFill>
        <p:spPr>
          <a:xfrm>
            <a:off x="3558607" y="2537778"/>
            <a:ext cx="3020204" cy="2038848"/>
          </a:xfrm>
          <a:prstGeom prst="rect">
            <a:avLst/>
          </a:prstGeom>
        </p:spPr>
      </p:pic>
      <p:sp>
        <p:nvSpPr>
          <p:cNvPr id="11" name="TextBox 10">
            <a:extLst>
              <a:ext uri="{FF2B5EF4-FFF2-40B4-BE49-F238E27FC236}">
                <a16:creationId xmlns:a16="http://schemas.microsoft.com/office/drawing/2014/main" id="{6202670F-4246-4ECC-B9DD-708605625359}"/>
              </a:ext>
            </a:extLst>
          </p:cNvPr>
          <p:cNvSpPr txBox="1"/>
          <p:nvPr/>
        </p:nvSpPr>
        <p:spPr>
          <a:xfrm>
            <a:off x="-11000" y="1829005"/>
            <a:ext cx="3380966" cy="5078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defTabSz="342900">
              <a:buClr>
                <a:srgbClr val="0098D7"/>
              </a:buClr>
              <a:defRPr/>
            </a:pPr>
            <a:r>
              <a:rPr lang="en-GB" sz="1350" b="1">
                <a:solidFill>
                  <a:srgbClr val="E7E6E6"/>
                </a:solidFill>
                <a:latin typeface="Arial" panose="020B0604020202020204" pitchFamily="34" charset="0"/>
                <a:cs typeface="Arial" panose="020B0604020202020204" pitchFamily="34" charset="0"/>
              </a:rPr>
              <a:t>Keele University has its own gas and electricity network</a:t>
            </a:r>
          </a:p>
        </p:txBody>
      </p:sp>
      <p:sp>
        <p:nvSpPr>
          <p:cNvPr id="13" name="TextBox 12">
            <a:extLst>
              <a:ext uri="{FF2B5EF4-FFF2-40B4-BE49-F238E27FC236}">
                <a16:creationId xmlns:a16="http://schemas.microsoft.com/office/drawing/2014/main" id="{1D3CE966-2D0E-4FE8-8D87-5F7CC953FAA8}"/>
              </a:ext>
            </a:extLst>
          </p:cNvPr>
          <p:cNvSpPr txBox="1"/>
          <p:nvPr/>
        </p:nvSpPr>
        <p:spPr>
          <a:xfrm>
            <a:off x="21053" y="4243254"/>
            <a:ext cx="3380966" cy="113107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defPPr>
              <a:defRPr lang="en-US"/>
            </a:defPPr>
            <a:lvl1pPr>
              <a:buClr>
                <a:srgbClr val="0098D7"/>
              </a:buClr>
              <a:defRPr b="1">
                <a:solidFill>
                  <a:schemeClr val="bg2"/>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342900">
              <a:defRPr/>
            </a:pPr>
            <a:r>
              <a:rPr lang="en-GB" sz="1350" err="1">
                <a:solidFill>
                  <a:srgbClr val="E7E6E6"/>
                </a:solidFill>
              </a:rPr>
              <a:t>HyDeploy</a:t>
            </a:r>
            <a:r>
              <a:rPr lang="en-GB" sz="1350">
                <a:solidFill>
                  <a:srgbClr val="E7E6E6"/>
                </a:solidFill>
              </a:rPr>
              <a:t> demonstrated 20% gas blend</a:t>
            </a:r>
          </a:p>
          <a:p>
            <a:pPr defTabSz="342900">
              <a:defRPr/>
            </a:pPr>
            <a:r>
              <a:rPr lang="en-GB" sz="1350">
                <a:solidFill>
                  <a:srgbClr val="E7E6E6"/>
                </a:solidFill>
              </a:rPr>
              <a:t>SEND (Smart Energy Network Demonstrator) helps balance campus electricity energy</a:t>
            </a:r>
          </a:p>
        </p:txBody>
      </p:sp>
    </p:spTree>
    <p:extLst>
      <p:ext uri="{BB962C8B-B14F-4D97-AF65-F5344CB8AC3E}">
        <p14:creationId xmlns:p14="http://schemas.microsoft.com/office/powerpoint/2010/main" val="3074534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7736245-7FB6-884B-B374-708B8945AF52}"/>
              </a:ext>
            </a:extLst>
          </p:cNvPr>
          <p:cNvSpPr>
            <a:spLocks noGrp="1"/>
          </p:cNvSpPr>
          <p:nvPr>
            <p:ph type="title"/>
          </p:nvPr>
        </p:nvSpPr>
        <p:spPr/>
        <p:txBody>
          <a:bodyPr>
            <a:normAutofit/>
          </a:bodyPr>
          <a:lstStyle/>
          <a:p>
            <a:r>
              <a:rPr lang="en-US"/>
              <a:t>Agenda</a:t>
            </a:r>
          </a:p>
        </p:txBody>
      </p:sp>
      <p:sp>
        <p:nvSpPr>
          <p:cNvPr id="7" name="Content Placeholder 6">
            <a:extLst>
              <a:ext uri="{FF2B5EF4-FFF2-40B4-BE49-F238E27FC236}">
                <a16:creationId xmlns:a16="http://schemas.microsoft.com/office/drawing/2014/main" id="{E96758DB-36A8-F446-ABE3-87D68042C61B}"/>
              </a:ext>
            </a:extLst>
          </p:cNvPr>
          <p:cNvSpPr>
            <a:spLocks noGrp="1"/>
          </p:cNvSpPr>
          <p:nvPr>
            <p:ph idx="1"/>
          </p:nvPr>
        </p:nvSpPr>
        <p:spPr>
          <a:xfrm>
            <a:off x="440112" y="957195"/>
            <a:ext cx="8075238" cy="3079783"/>
          </a:xfrm>
        </p:spPr>
        <p:txBody>
          <a:bodyPr vert="horz" lIns="91440" tIns="45720" rIns="91440" bIns="45720" rtlCol="0" anchor="t">
            <a:normAutofit/>
          </a:bodyPr>
          <a:lstStyle/>
          <a:p>
            <a:pPr marL="360363" lvl="0" indent="-360363">
              <a:buNone/>
            </a:pPr>
            <a:r>
              <a:rPr lang="en-GB" sz="2300" b="1">
                <a:solidFill>
                  <a:srgbClr val="D31567"/>
                </a:solidFill>
                <a:latin typeface="Source Sans Pro" panose="020B0503030403020204" pitchFamily="34" charset="0"/>
                <a:ea typeface="Source Sans Pro" panose="020B0503030403020204" pitchFamily="34" charset="0"/>
              </a:rPr>
              <a:t>	</a:t>
            </a:r>
            <a:r>
              <a:rPr lang="en-GB" sz="2300" b="1">
                <a:solidFill>
                  <a:schemeClr val="tx1"/>
                </a:solidFill>
                <a:latin typeface="Source Sans Pro" panose="020B0503030403020204" pitchFamily="34" charset="0"/>
                <a:ea typeface="Source Sans Pro" panose="020B0503030403020204" pitchFamily="34" charset="0"/>
              </a:rPr>
              <a:t>1.  Funding Opportunities Update</a:t>
            </a:r>
          </a:p>
          <a:p>
            <a:pPr marL="534988" lvl="0" indent="-174625">
              <a:buFont typeface="Symbol" panose="05050102010706020507" pitchFamily="18" charset="2"/>
              <a:buChar char=""/>
            </a:pPr>
            <a:r>
              <a:rPr lang="en-GB" sz="2300">
                <a:solidFill>
                  <a:schemeClr val="tx1"/>
                </a:solidFill>
                <a:effectLst/>
                <a:latin typeface="Source Sans Pro" panose="020B0503030403020204" pitchFamily="34" charset="0"/>
                <a:ea typeface="Source Sans Pro" panose="020B0503030403020204" pitchFamily="34" charset="0"/>
              </a:rPr>
              <a:t>Net Zero Hydrogen</a:t>
            </a:r>
          </a:p>
          <a:p>
            <a:pPr marL="534988" lvl="0" indent="-174625">
              <a:buFont typeface="Symbol" panose="05050102010706020507" pitchFamily="18" charset="2"/>
              <a:buChar char=""/>
            </a:pPr>
            <a:r>
              <a:rPr lang="en-GB" sz="2300">
                <a:solidFill>
                  <a:schemeClr val="tx1"/>
                </a:solidFill>
                <a:effectLst/>
                <a:latin typeface="Source Sans Pro" panose="020B0503030403020204" pitchFamily="34" charset="0"/>
                <a:ea typeface="Source Sans Pro" panose="020B0503030403020204" pitchFamily="34" charset="0"/>
              </a:rPr>
              <a:t>Industrial Hydrogen Accelerator</a:t>
            </a:r>
          </a:p>
          <a:p>
            <a:pPr marL="534988" lvl="0" indent="-174625">
              <a:buFont typeface="Symbol" panose="05050102010706020507" pitchFamily="18" charset="2"/>
              <a:buChar char=""/>
            </a:pPr>
            <a:r>
              <a:rPr lang="en-GB" sz="2300">
                <a:solidFill>
                  <a:schemeClr val="tx1"/>
                </a:solidFill>
                <a:effectLst/>
                <a:latin typeface="Source Sans Pro" panose="020B0503030403020204" pitchFamily="34" charset="0"/>
                <a:ea typeface="Source Sans Pro" panose="020B0503030403020204" pitchFamily="34" charset="0"/>
              </a:rPr>
              <a:t>Industrial </a:t>
            </a:r>
            <a:r>
              <a:rPr lang="en-GB" sz="2300">
                <a:solidFill>
                  <a:schemeClr val="tx1"/>
                </a:solidFill>
                <a:latin typeface="Source Sans Pro" panose="020B0503030403020204" pitchFamily="34" charset="0"/>
                <a:ea typeface="Source Sans Pro" panose="020B0503030403020204" pitchFamily="34" charset="0"/>
              </a:rPr>
              <a:t>E</a:t>
            </a:r>
            <a:r>
              <a:rPr lang="en-GB" sz="2300">
                <a:solidFill>
                  <a:schemeClr val="tx1"/>
                </a:solidFill>
                <a:effectLst/>
                <a:latin typeface="Source Sans Pro" panose="020B0503030403020204" pitchFamily="34" charset="0"/>
                <a:ea typeface="Source Sans Pro" panose="020B0503030403020204" pitchFamily="34" charset="0"/>
              </a:rPr>
              <a:t>nergy Transformation Fund</a:t>
            </a:r>
          </a:p>
          <a:p>
            <a:pPr marL="534988" indent="-174625">
              <a:buFont typeface="Symbol" panose="05050102010706020507" pitchFamily="18" charset="2"/>
              <a:buChar char=""/>
            </a:pPr>
            <a:r>
              <a:rPr lang="en-GB" sz="2300">
                <a:solidFill>
                  <a:schemeClr val="tx1"/>
                </a:solidFill>
                <a:latin typeface="Source Sans Pro" panose="020B0503030403020204" pitchFamily="34" charset="0"/>
                <a:ea typeface="Source Sans Pro" panose="020B0503030403020204" pitchFamily="34" charset="0"/>
              </a:rPr>
              <a:t>Strategic Investment Funds</a:t>
            </a:r>
          </a:p>
          <a:p>
            <a:pPr marL="360363" indent="0">
              <a:buNone/>
            </a:pPr>
            <a:r>
              <a:rPr lang="en-GB" sz="2300" b="1">
                <a:solidFill>
                  <a:schemeClr val="tx1"/>
                </a:solidFill>
                <a:latin typeface="Source Sans Pro" panose="020B0503030403020204" pitchFamily="34" charset="0"/>
                <a:ea typeface="Source Sans Pro" panose="020B0503030403020204" pitchFamily="34" charset="0"/>
              </a:rPr>
              <a:t>2. Quick update on H2GVMIDS</a:t>
            </a:r>
          </a:p>
          <a:p>
            <a:pPr marL="360363" indent="0">
              <a:buNone/>
            </a:pPr>
            <a:r>
              <a:rPr lang="en-GB" sz="2300" b="1">
                <a:solidFill>
                  <a:schemeClr val="tx1"/>
                </a:solidFill>
                <a:latin typeface="Source Sans Pro" panose="020B0503030403020204" pitchFamily="34" charset="0"/>
                <a:ea typeface="Source Sans Pro" panose="020B0503030403020204" pitchFamily="34" charset="0"/>
              </a:rPr>
              <a:t>3. Quick Intro to South Korea Twin Cities</a:t>
            </a:r>
          </a:p>
          <a:p>
            <a:pPr marL="360363" lvl="0" indent="0">
              <a:buNone/>
            </a:pPr>
            <a:endParaRPr lang="en-GB" sz="2300">
              <a:solidFill>
                <a:schemeClr val="tx1"/>
              </a:solidFill>
              <a:latin typeface="Source Sans Pro" panose="020B0503030403020204" pitchFamily="34" charset="0"/>
              <a:ea typeface="Source Sans Pro" panose="020B0503030403020204" pitchFamily="34" charset="0"/>
            </a:endParaRPr>
          </a:p>
          <a:p>
            <a:pPr marL="534988" lvl="0" indent="-174625">
              <a:buFont typeface="Symbol" panose="05050102010706020507" pitchFamily="18" charset="2"/>
              <a:buChar char=""/>
            </a:pPr>
            <a:endParaRPr lang="en-GB" sz="2300">
              <a:solidFill>
                <a:schemeClr val="tx1"/>
              </a:solidFill>
              <a:effectLst/>
              <a:latin typeface="Source Sans Pro" panose="020B0503030403020204" pitchFamily="34" charset="0"/>
              <a:ea typeface="Source Sans Pro" panose="020B0503030403020204" pitchFamily="34" charset="0"/>
            </a:endParaRPr>
          </a:p>
          <a:p>
            <a:pPr marL="342900" indent="-342900">
              <a:buFont typeface="+mj-lt"/>
              <a:buAutoNum type="arabicPeriod"/>
            </a:pPr>
            <a:endParaRPr lang="en-US" sz="2100">
              <a:solidFill>
                <a:schemeClr val="tx1"/>
              </a:solidFill>
              <a:latin typeface="+mj-lt"/>
              <a:ea typeface="Source Sans Pro"/>
              <a:cs typeface="Arial"/>
            </a:endParaRPr>
          </a:p>
          <a:p>
            <a:pPr marL="342900" indent="-342900">
              <a:buFont typeface="+mj-lt"/>
              <a:buAutoNum type="arabicPeriod"/>
            </a:pPr>
            <a:endParaRPr lang="en-US" sz="2100">
              <a:solidFill>
                <a:schemeClr val="tx1"/>
              </a:solidFill>
              <a:latin typeface="+mj-lt"/>
              <a:ea typeface="Source Sans Pro"/>
              <a:cs typeface="Arial"/>
            </a:endParaRPr>
          </a:p>
          <a:p>
            <a:pPr marL="342900" indent="-342900">
              <a:buFont typeface="+mj-lt"/>
              <a:buAutoNum type="arabicPeriod"/>
            </a:pPr>
            <a:endParaRPr lang="en-GB" sz="1400">
              <a:solidFill>
                <a:schemeClr val="tx1"/>
              </a:solidFill>
              <a:latin typeface="+mn-lt"/>
            </a:endParaRPr>
          </a:p>
          <a:p>
            <a:pPr marL="0" indent="0">
              <a:lnSpc>
                <a:spcPct val="110000"/>
              </a:lnSpc>
              <a:buNone/>
            </a:pPr>
            <a:endParaRPr lang="en-US" sz="1400">
              <a:solidFill>
                <a:schemeClr val="tx1"/>
              </a:solidFill>
              <a:latin typeface="+mn-lt"/>
            </a:endParaRPr>
          </a:p>
          <a:p>
            <a:pPr lvl="0">
              <a:lnSpc>
                <a:spcPct val="110000"/>
              </a:lnSpc>
            </a:pPr>
            <a:endParaRPr lang="en-US" sz="1400">
              <a:solidFill>
                <a:schemeClr val="tx1"/>
              </a:solidFill>
              <a:latin typeface="+mn-lt"/>
            </a:endParaRPr>
          </a:p>
        </p:txBody>
      </p:sp>
      <p:sp>
        <p:nvSpPr>
          <p:cNvPr id="4" name="Slide Number Placeholder 3">
            <a:extLst>
              <a:ext uri="{FF2B5EF4-FFF2-40B4-BE49-F238E27FC236}">
                <a16:creationId xmlns:a16="http://schemas.microsoft.com/office/drawing/2014/main" id="{7CA643E2-9249-2341-B5E4-944FAD92FD51}"/>
              </a:ext>
            </a:extLst>
          </p:cNvPr>
          <p:cNvSpPr>
            <a:spLocks noGrp="1"/>
          </p:cNvSpPr>
          <p:nvPr>
            <p:ph type="sldNum" sz="quarter" idx="12"/>
          </p:nvPr>
        </p:nvSpPr>
        <p:spPr/>
        <p:txBody>
          <a:bodyPr/>
          <a:lstStyle/>
          <a:p>
            <a:fld id="{00F7AB9C-F4B1-4E48-96F2-F3B4ED456943}" type="slidenum">
              <a:rPr lang="en-GB" smtClean="0"/>
              <a:pPr/>
              <a:t>4</a:t>
            </a:fld>
            <a:endParaRPr lang="en-GB"/>
          </a:p>
        </p:txBody>
      </p:sp>
    </p:spTree>
    <p:extLst>
      <p:ext uri="{BB962C8B-B14F-4D97-AF65-F5344CB8AC3E}">
        <p14:creationId xmlns:p14="http://schemas.microsoft.com/office/powerpoint/2010/main" val="779733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BF1ECF-4CAE-5345-A7A2-34DE3AA258A2}"/>
              </a:ext>
            </a:extLst>
          </p:cNvPr>
          <p:cNvSpPr>
            <a:spLocks noGrp="1"/>
          </p:cNvSpPr>
          <p:nvPr>
            <p:ph type="ctrTitle"/>
          </p:nvPr>
        </p:nvSpPr>
        <p:spPr>
          <a:xfrm>
            <a:off x="2699383" y="2258863"/>
            <a:ext cx="8069136" cy="1136091"/>
          </a:xfrm>
        </p:spPr>
        <p:txBody>
          <a:bodyPr vert="horz" lIns="91440" tIns="45720" rIns="91440" bIns="45720" rtlCol="0" anchor="b">
            <a:noAutofit/>
          </a:bodyPr>
          <a:lstStyle/>
          <a:p>
            <a:pPr lvl="0" algn="l"/>
            <a:r>
              <a:rPr lang="en-GB" sz="3000">
                <a:solidFill>
                  <a:schemeClr val="bg1"/>
                </a:solidFill>
                <a:effectLst/>
                <a:latin typeface="Source Sans Pro" panose="020B0503030403020204" pitchFamily="34" charset="0"/>
                <a:ea typeface="Source Sans Pro" panose="020B0503030403020204" pitchFamily="34" charset="0"/>
              </a:rPr>
              <a:t>BEIS / Innovate UK </a:t>
            </a:r>
            <a:br>
              <a:rPr lang="en-GB" sz="3000">
                <a:solidFill>
                  <a:schemeClr val="bg1"/>
                </a:solidFill>
                <a:effectLst/>
                <a:latin typeface="Source Sans Pro" panose="020B0503030403020204" pitchFamily="34" charset="0"/>
                <a:ea typeface="Source Sans Pro" panose="020B0503030403020204" pitchFamily="34" charset="0"/>
              </a:rPr>
            </a:br>
            <a:r>
              <a:rPr lang="en-GB" sz="3000">
                <a:solidFill>
                  <a:schemeClr val="bg1"/>
                </a:solidFill>
                <a:effectLst/>
                <a:latin typeface="Source Sans Pro" panose="020B0503030403020204" pitchFamily="34" charset="0"/>
                <a:ea typeface="Source Sans Pro" panose="020B0503030403020204" pitchFamily="34" charset="0"/>
              </a:rPr>
              <a:t>Hydrogen Programme</a:t>
            </a:r>
          </a:p>
        </p:txBody>
      </p:sp>
      <p:sp>
        <p:nvSpPr>
          <p:cNvPr id="6" name="Subtitle 5">
            <a:extLst>
              <a:ext uri="{FF2B5EF4-FFF2-40B4-BE49-F238E27FC236}">
                <a16:creationId xmlns:a16="http://schemas.microsoft.com/office/drawing/2014/main" id="{DD32AC32-9DDD-8F48-81AB-FBFF3241AA9D}"/>
              </a:ext>
            </a:extLst>
          </p:cNvPr>
          <p:cNvSpPr>
            <a:spLocks noGrp="1"/>
          </p:cNvSpPr>
          <p:nvPr>
            <p:ph type="subTitle" idx="1"/>
          </p:nvPr>
        </p:nvSpPr>
        <p:spPr>
          <a:xfrm>
            <a:off x="234518" y="1686088"/>
            <a:ext cx="5256584" cy="360040"/>
          </a:xfrm>
        </p:spPr>
        <p:txBody>
          <a:bodyPr vert="horz" lIns="91440" tIns="45720" rIns="91440" bIns="45720" rtlCol="0" anchor="t">
            <a:normAutofit/>
          </a:bodyPr>
          <a:lstStyle/>
          <a:p>
            <a:r>
              <a:rPr lang="en-US">
                <a:solidFill>
                  <a:schemeClr val="bg1"/>
                </a:solidFill>
              </a:rPr>
              <a:t>At the forefront of energy transformation</a:t>
            </a:r>
          </a:p>
        </p:txBody>
      </p:sp>
    </p:spTree>
    <p:extLst>
      <p:ext uri="{BB962C8B-B14F-4D97-AF65-F5344CB8AC3E}">
        <p14:creationId xmlns:p14="http://schemas.microsoft.com/office/powerpoint/2010/main" val="373765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73C6-454B-4391-8F84-DC3D33447B5E}"/>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22F28A51-0FE5-4A5F-AD12-D84527EBFD0A}"/>
              </a:ext>
            </a:extLst>
          </p:cNvPr>
          <p:cNvSpPr>
            <a:spLocks noGrp="1"/>
          </p:cNvSpPr>
          <p:nvPr>
            <p:ph type="ftr" sz="quarter" idx="11"/>
          </p:nvPr>
        </p:nvSpPr>
        <p:spPr/>
        <p:txBody>
          <a:bodyPr/>
          <a:lstStyle/>
          <a:p>
            <a:r>
              <a:rPr lang="en-GB"/>
              <a:t>Example event or project title here</a:t>
            </a:r>
          </a:p>
        </p:txBody>
      </p:sp>
      <p:sp>
        <p:nvSpPr>
          <p:cNvPr id="4" name="Slide Number Placeholder 3">
            <a:extLst>
              <a:ext uri="{FF2B5EF4-FFF2-40B4-BE49-F238E27FC236}">
                <a16:creationId xmlns:a16="http://schemas.microsoft.com/office/drawing/2014/main" id="{BF511007-EAD6-4D96-A242-669E4A7DDA38}"/>
              </a:ext>
            </a:extLst>
          </p:cNvPr>
          <p:cNvSpPr>
            <a:spLocks noGrp="1"/>
          </p:cNvSpPr>
          <p:nvPr>
            <p:ph type="sldNum" sz="quarter" idx="12"/>
          </p:nvPr>
        </p:nvSpPr>
        <p:spPr/>
        <p:txBody>
          <a:bodyPr/>
          <a:lstStyle/>
          <a:p>
            <a:fld id="{00F7AB9C-F4B1-4E48-96F2-F3B4ED456943}" type="slidenum">
              <a:rPr lang="en-GB" smtClean="0"/>
              <a:t>6</a:t>
            </a:fld>
            <a:endParaRPr lang="en-GB"/>
          </a:p>
        </p:txBody>
      </p:sp>
      <p:pic>
        <p:nvPicPr>
          <p:cNvPr id="6" name="Picture 5" descr="Graphical user interface, application&#10;&#10;Description automatically generated">
            <a:extLst>
              <a:ext uri="{FF2B5EF4-FFF2-40B4-BE49-F238E27FC236}">
                <a16:creationId xmlns:a16="http://schemas.microsoft.com/office/drawing/2014/main" id="{D756F87B-3D06-44B5-A713-D40D49D8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09" y="43200"/>
            <a:ext cx="7477237" cy="5057100"/>
          </a:xfrm>
          <a:prstGeom prst="rect">
            <a:avLst/>
          </a:prstGeom>
        </p:spPr>
      </p:pic>
    </p:spTree>
    <p:extLst>
      <p:ext uri="{BB962C8B-B14F-4D97-AF65-F5344CB8AC3E}">
        <p14:creationId xmlns:p14="http://schemas.microsoft.com/office/powerpoint/2010/main" val="2251496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72E2CC-C76E-4628-BE62-5454AB3DD418}"/>
              </a:ext>
            </a:extLst>
          </p:cNvPr>
          <p:cNvSpPr/>
          <p:nvPr/>
        </p:nvSpPr>
        <p:spPr>
          <a:xfrm>
            <a:off x="233314" y="4121871"/>
            <a:ext cx="1859437" cy="10216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a:extLst>
              <a:ext uri="{FF2B5EF4-FFF2-40B4-BE49-F238E27FC236}">
                <a16:creationId xmlns:a16="http://schemas.microsoft.com/office/drawing/2014/main" id="{0E8BDC70-D082-4DB9-81F6-67145B595F40}"/>
              </a:ext>
            </a:extLst>
          </p:cNvPr>
          <p:cNvPicPr>
            <a:picLocks noChangeAspect="1"/>
          </p:cNvPicPr>
          <p:nvPr/>
        </p:nvPicPr>
        <p:blipFill rotWithShape="1">
          <a:blip r:embed="rId2"/>
          <a:srcRect r="1791"/>
          <a:stretch/>
        </p:blipFill>
        <p:spPr>
          <a:xfrm>
            <a:off x="1058667" y="0"/>
            <a:ext cx="7994854" cy="5127741"/>
          </a:xfrm>
          <a:prstGeom prst="rect">
            <a:avLst/>
          </a:prstGeom>
        </p:spPr>
      </p:pic>
    </p:spTree>
    <p:extLst>
      <p:ext uri="{BB962C8B-B14F-4D97-AF65-F5344CB8AC3E}">
        <p14:creationId xmlns:p14="http://schemas.microsoft.com/office/powerpoint/2010/main" val="298692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9FEFA5-936A-58BC-38C8-D5AB212FB806}"/>
              </a:ext>
            </a:extLst>
          </p:cNvPr>
          <p:cNvSpPr>
            <a:spLocks noGrp="1"/>
          </p:cNvSpPr>
          <p:nvPr>
            <p:ph type="title"/>
          </p:nvPr>
        </p:nvSpPr>
        <p:spPr/>
        <p:txBody>
          <a:bodyPr>
            <a:normAutofit/>
          </a:bodyPr>
          <a:lstStyle/>
          <a:p>
            <a:r>
              <a:rPr lang="en-GB">
                <a:ea typeface="Calibri Light"/>
                <a:cs typeface="Calibri Light"/>
              </a:rPr>
              <a:t>Net Zero Hydrogen Fund</a:t>
            </a:r>
            <a:endParaRPr lang="en-GB"/>
          </a:p>
        </p:txBody>
      </p:sp>
      <p:sp>
        <p:nvSpPr>
          <p:cNvPr id="5" name="Content Placeholder 4">
            <a:extLst>
              <a:ext uri="{FF2B5EF4-FFF2-40B4-BE49-F238E27FC236}">
                <a16:creationId xmlns:a16="http://schemas.microsoft.com/office/drawing/2014/main" id="{7465E8D4-F00B-92A0-DB27-7565B708510B}"/>
              </a:ext>
            </a:extLst>
          </p:cNvPr>
          <p:cNvSpPr>
            <a:spLocks noGrp="1"/>
          </p:cNvSpPr>
          <p:nvPr>
            <p:ph idx="1"/>
          </p:nvPr>
        </p:nvSpPr>
        <p:spPr>
          <a:xfrm>
            <a:off x="628650" y="1059937"/>
            <a:ext cx="7886700" cy="3263504"/>
          </a:xfrm>
        </p:spPr>
        <p:txBody>
          <a:bodyPr vert="horz" lIns="91440" tIns="45720" rIns="91440" bIns="45720" rtlCol="0" anchor="t">
            <a:normAutofit/>
          </a:bodyPr>
          <a:lstStyle/>
          <a:p>
            <a:r>
              <a:rPr lang="en-GB">
                <a:ea typeface="Calibri"/>
                <a:cs typeface="Calibri"/>
              </a:rPr>
              <a:t>Net Zero Hydrogen Call  - £90M across initial 2 strands</a:t>
            </a:r>
          </a:p>
          <a:p>
            <a:pPr marL="0" indent="0">
              <a:buNone/>
            </a:pPr>
            <a:r>
              <a:rPr lang="en-GB">
                <a:ea typeface="Calibri"/>
                <a:cs typeface="Calibri"/>
              </a:rPr>
              <a:t> Supporting Hydrogen Production Infrastructure accelerated development – Open 25/4/22</a:t>
            </a:r>
          </a:p>
          <a:p>
            <a:pPr lvl="1"/>
            <a:r>
              <a:rPr lang="en-GB">
                <a:ea typeface="Calibri"/>
                <a:cs typeface="Calibri"/>
              </a:rPr>
              <a:t>Strand 1 Front End Engineering Development and post FEED (submit by 22/6/22)</a:t>
            </a:r>
          </a:p>
          <a:p>
            <a:pPr lvl="2"/>
            <a:r>
              <a:rPr lang="en-GB">
                <a:ea typeface="Calibri"/>
                <a:cs typeface="Calibri"/>
              </a:rPr>
              <a:t>Build a pipeline of viable projects for future funding</a:t>
            </a:r>
          </a:p>
          <a:p>
            <a:pPr lvl="2"/>
            <a:r>
              <a:rPr lang="en-GB">
                <a:ea typeface="Calibri"/>
                <a:cs typeface="Calibri"/>
              </a:rPr>
              <a:t>Preparation of engineering construction plan</a:t>
            </a:r>
          </a:p>
          <a:p>
            <a:pPr lvl="1"/>
            <a:r>
              <a:rPr lang="en-GB">
                <a:ea typeface="Calibri"/>
                <a:cs typeface="Calibri"/>
              </a:rPr>
              <a:t>Strand 2 CAPEX (submit by 6/7/22)</a:t>
            </a:r>
          </a:p>
          <a:p>
            <a:pPr lvl="2"/>
            <a:r>
              <a:rPr lang="en-GB">
                <a:ea typeface="Calibri"/>
                <a:cs typeface="Calibri"/>
              </a:rPr>
              <a:t>Focus on construction of low-carbon H2 facilities</a:t>
            </a:r>
          </a:p>
          <a:p>
            <a:pPr lvl="2"/>
            <a:r>
              <a:rPr lang="en-GB">
                <a:ea typeface="Calibri"/>
                <a:cs typeface="Calibri"/>
              </a:rPr>
              <a:t>Electrolysis, methane reforming or gasification</a:t>
            </a:r>
          </a:p>
          <a:p>
            <a:pPr lvl="2"/>
            <a:endParaRPr lang="en-GB">
              <a:ea typeface="Calibri"/>
              <a:cs typeface="Calibri"/>
            </a:endParaRPr>
          </a:p>
        </p:txBody>
      </p:sp>
      <p:sp>
        <p:nvSpPr>
          <p:cNvPr id="2" name="Footer Placeholder 1">
            <a:extLst>
              <a:ext uri="{FF2B5EF4-FFF2-40B4-BE49-F238E27FC236}">
                <a16:creationId xmlns:a16="http://schemas.microsoft.com/office/drawing/2014/main" id="{5BE317E8-E53D-2E84-C47A-F1BCF2D3F31C}"/>
              </a:ext>
            </a:extLst>
          </p:cNvPr>
          <p:cNvSpPr>
            <a:spLocks noGrp="1"/>
          </p:cNvSpPr>
          <p:nvPr>
            <p:ph type="ftr" sz="quarter" idx="11"/>
          </p:nvPr>
        </p:nvSpPr>
        <p:spPr/>
        <p:txBody>
          <a:bodyPr/>
          <a:lstStyle/>
          <a:p>
            <a:r>
              <a:rPr lang="en-GB"/>
              <a:t>Example event or project title here</a:t>
            </a:r>
          </a:p>
        </p:txBody>
      </p:sp>
      <p:sp>
        <p:nvSpPr>
          <p:cNvPr id="3" name="Slide Number Placeholder 2">
            <a:extLst>
              <a:ext uri="{FF2B5EF4-FFF2-40B4-BE49-F238E27FC236}">
                <a16:creationId xmlns:a16="http://schemas.microsoft.com/office/drawing/2014/main" id="{DCDE0BA9-EF23-054D-6AFC-AE9F203CDC1E}"/>
              </a:ext>
            </a:extLst>
          </p:cNvPr>
          <p:cNvSpPr>
            <a:spLocks noGrp="1"/>
          </p:cNvSpPr>
          <p:nvPr>
            <p:ph type="sldNum" sz="quarter" idx="12"/>
          </p:nvPr>
        </p:nvSpPr>
        <p:spPr/>
        <p:txBody>
          <a:bodyPr/>
          <a:lstStyle/>
          <a:p>
            <a:fld id="{00F7AB9C-F4B1-4E48-96F2-F3B4ED456943}" type="slidenum">
              <a:rPr lang="en-GB" smtClean="0"/>
              <a:t>8</a:t>
            </a:fld>
            <a:endParaRPr lang="en-GB"/>
          </a:p>
        </p:txBody>
      </p:sp>
    </p:spTree>
    <p:extLst>
      <p:ext uri="{BB962C8B-B14F-4D97-AF65-F5344CB8AC3E}">
        <p14:creationId xmlns:p14="http://schemas.microsoft.com/office/powerpoint/2010/main" val="220268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945078D4-23EE-4AB2-9E6C-8013BB55418B}"/>
              </a:ext>
            </a:extLst>
          </p:cNvPr>
          <p:cNvGraphicFramePr>
            <a:graphicFrameLocks/>
          </p:cNvGraphicFramePr>
          <p:nvPr/>
        </p:nvGraphicFramePr>
        <p:xfrm>
          <a:off x="302165" y="859922"/>
          <a:ext cx="8484610" cy="4247750"/>
        </p:xfrm>
        <a:graphic>
          <a:graphicData uri="http://schemas.openxmlformats.org/drawingml/2006/table">
            <a:tbl>
              <a:tblPr bandRow="1">
                <a:tableStyleId>{C4B1156A-380E-4F78-BDF5-A606A8083BF9}</a:tableStyleId>
              </a:tblPr>
              <a:tblGrid>
                <a:gridCol w="1201654">
                  <a:extLst>
                    <a:ext uri="{9D8B030D-6E8A-4147-A177-3AD203B41FA5}">
                      <a16:colId xmlns:a16="http://schemas.microsoft.com/office/drawing/2014/main" val="20000"/>
                    </a:ext>
                  </a:extLst>
                </a:gridCol>
                <a:gridCol w="3788189">
                  <a:extLst>
                    <a:ext uri="{9D8B030D-6E8A-4147-A177-3AD203B41FA5}">
                      <a16:colId xmlns:a16="http://schemas.microsoft.com/office/drawing/2014/main" val="20001"/>
                    </a:ext>
                  </a:extLst>
                </a:gridCol>
                <a:gridCol w="3494767">
                  <a:extLst>
                    <a:ext uri="{9D8B030D-6E8A-4147-A177-3AD203B41FA5}">
                      <a16:colId xmlns:a16="http://schemas.microsoft.com/office/drawing/2014/main" val="2757541640"/>
                    </a:ext>
                  </a:extLst>
                </a:gridCol>
              </a:tblGrid>
              <a:tr h="488263">
                <a:tc>
                  <a:txBody>
                    <a:bodyPr/>
                    <a:lstStyle/>
                    <a:p>
                      <a:pPr marL="0" marR="0" lvl="0" indent="0" algn="ctr" defTabSz="455613" rtl="0" eaLnBrk="1" fontAlgn="base" latinLnBrk="0" hangingPunct="1">
                        <a:lnSpc>
                          <a:spcPct val="100000"/>
                        </a:lnSpc>
                        <a:spcBef>
                          <a:spcPts val="600"/>
                        </a:spcBef>
                        <a:spcAft>
                          <a:spcPct val="0"/>
                        </a:spcAft>
                        <a:buClrTx/>
                        <a:buSzTx/>
                        <a:buFontTx/>
                        <a:buNone/>
                        <a:tabLst/>
                      </a:pPr>
                      <a:endPar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a:txBody>
                    <a:bodyPr/>
                    <a:lstStyle/>
                    <a:p>
                      <a:pPr marL="18000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400" b="1" u="none" strike="noStrike" cap="none" normalizeH="0" baseline="0">
                          <a:ln>
                            <a:noFill/>
                          </a:ln>
                          <a:solidFill>
                            <a:srgbClr val="000000"/>
                          </a:solidFill>
                          <a:effectLst/>
                        </a:rPr>
                        <a:t>Strand 1 – Development Expenditure (DEVEX)</a:t>
                      </a:r>
                      <a:endParaRPr kumimoji="0" lang="en-GB" sz="14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a:txBody>
                    <a:bodyPr/>
                    <a:lstStyle/>
                    <a:p>
                      <a:pPr marL="18000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400" b="1" u="none" strike="noStrike" cap="none" normalizeH="0" baseline="0">
                          <a:ln>
                            <a:noFill/>
                          </a:ln>
                          <a:solidFill>
                            <a:srgbClr val="000000"/>
                          </a:solidFill>
                          <a:effectLst/>
                        </a:rPr>
                        <a:t>Strand 2 – Capital Expenditure (CAPEX)</a:t>
                      </a:r>
                      <a:endParaRPr kumimoji="0" lang="en-GB" sz="14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extLst>
                  <a:ext uri="{0D108BD9-81ED-4DB2-BD59-A6C34878D82A}">
                    <a16:rowId xmlns:a16="http://schemas.microsoft.com/office/drawing/2014/main" val="1772759866"/>
                  </a:ext>
                </a:extLst>
              </a:tr>
              <a:tr h="1937378">
                <a:tc>
                  <a:txBody>
                    <a:bodyPr/>
                    <a:lstStyle/>
                    <a:p>
                      <a:pPr marL="0" marR="0" lvl="0" indent="0" algn="ctr" defTabSz="455613" rtl="0" eaLnBrk="1" fontAlgn="base" latinLnBrk="0" hangingPunct="1">
                        <a:lnSpc>
                          <a:spcPct val="100000"/>
                        </a:lnSpc>
                        <a:spcBef>
                          <a:spcPts val="600"/>
                        </a:spcBef>
                        <a:spcAft>
                          <a:spcPct val="0"/>
                        </a:spcAft>
                        <a:buClrTx/>
                        <a:buSzTx/>
                        <a:buFontTx/>
                        <a:buNone/>
                        <a:tabLst/>
                      </a:pPr>
                      <a:r>
                        <a:rPr kumimoji="0" lang="en-GB" sz="1500" b="1" u="none" strike="noStrike" cap="none" normalizeH="0" baseline="0">
                          <a:ln>
                            <a:noFill/>
                          </a:ln>
                          <a:solidFill>
                            <a:srgbClr val="000000"/>
                          </a:solidFill>
                          <a:effectLst/>
                        </a:rPr>
                        <a:t>Project eligibility</a:t>
                      </a:r>
                      <a:endParaRPr kumimoji="0" lang="en-GB" sz="15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gridSpan="2">
                  <a:txBody>
                    <a:bodyPr/>
                    <a:lstStyle/>
                    <a:p>
                      <a:pPr marL="360000" marR="0" lvl="0" indent="-1800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500" u="none" strike="noStrike" cap="none" normalizeH="0" baseline="0">
                          <a:ln>
                            <a:noFill/>
                          </a:ln>
                          <a:solidFill>
                            <a:srgbClr val="000000"/>
                          </a:solidFill>
                          <a:effectLst/>
                        </a:rPr>
                        <a:t>lead must be a UK registered business of any size</a:t>
                      </a:r>
                    </a:p>
                    <a:p>
                      <a:pPr marL="360000" marR="0" lvl="0" indent="-1800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500" u="none" strike="noStrike" cap="none" normalizeH="0" baseline="0">
                          <a:ln>
                            <a:noFill/>
                          </a:ln>
                          <a:solidFill>
                            <a:srgbClr val="000000"/>
                          </a:solidFill>
                          <a:effectLst/>
                        </a:rPr>
                        <a:t>open to single applicants and collaborations</a:t>
                      </a:r>
                    </a:p>
                    <a:p>
                      <a:pPr marL="360000" marR="0" lvl="0" indent="-1800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500" u="none" strike="noStrike" cap="none" normalizeH="0" baseline="0">
                          <a:ln>
                            <a:noFill/>
                          </a:ln>
                          <a:solidFill>
                            <a:srgbClr val="000000"/>
                          </a:solidFill>
                          <a:effectLst/>
                        </a:rPr>
                        <a:t>must carry out your project in the UK</a:t>
                      </a:r>
                    </a:p>
                    <a:p>
                      <a:pPr marL="360000" marR="0" lvl="0" indent="-1800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500" b="0" u="none" strike="noStrike" cap="none" normalizeH="0" baseline="0">
                          <a:ln>
                            <a:noFill/>
                          </a:ln>
                          <a:solidFill>
                            <a:srgbClr val="000000"/>
                          </a:solidFill>
                          <a:effectLst/>
                        </a:rPr>
                        <a:t>exploit the results from or in the UK</a:t>
                      </a:r>
                    </a:p>
                    <a:p>
                      <a:pPr marL="360000" marR="0" lvl="0" indent="-1800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500" b="0" u="none" strike="noStrike" cap="none" normalizeH="0" baseline="0">
                          <a:ln>
                            <a:noFill/>
                          </a:ln>
                          <a:solidFill>
                            <a:srgbClr val="000000"/>
                          </a:solidFill>
                          <a:effectLst/>
                        </a:rPr>
                        <a:t>meet the draft low carbon hydrogen standard</a:t>
                      </a:r>
                    </a:p>
                    <a:p>
                      <a:pPr marL="360000" marR="0" lvl="0" indent="-1800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GB" sz="1500" b="0" u="none" strike="noStrike" cap="none" normalizeH="0" baseline="0">
                          <a:ln>
                            <a:noFill/>
                          </a:ln>
                          <a:solidFill>
                            <a:srgbClr val="000000"/>
                          </a:solidFill>
                          <a:effectLst/>
                        </a:rPr>
                        <a:t>be using core technology that has been tested in a commercial environment, Technology Readiness Level (TRL) 7 or more</a:t>
                      </a:r>
                      <a:endParaRPr kumimoji="0" lang="en-GB" sz="15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hMerge="1">
                  <a:txBody>
                    <a:bodyPr/>
                    <a:lstStyle/>
                    <a:p>
                      <a:pPr marL="360000" marR="0" lvl="0" indent="-180000" algn="l" defTabSz="455613"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GB" sz="1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90876">
                <a:tc>
                  <a:txBody>
                    <a:bodyPr/>
                    <a:lstStyle/>
                    <a:p>
                      <a:pPr marL="0" marR="0" lvl="0" indent="0" algn="ctr" defTabSz="455613" rtl="0" eaLnBrk="1" fontAlgn="base" latinLnBrk="0" hangingPunct="1">
                        <a:lnSpc>
                          <a:spcPct val="100000"/>
                        </a:lnSpc>
                        <a:spcBef>
                          <a:spcPts val="600"/>
                        </a:spcBef>
                        <a:spcAft>
                          <a:spcPct val="0"/>
                        </a:spcAft>
                        <a:buClrTx/>
                        <a:buSzTx/>
                        <a:buFontTx/>
                        <a:buNone/>
                        <a:tabLst/>
                      </a:pPr>
                      <a:r>
                        <a:rPr kumimoji="0" lang="en-GB" sz="1500" b="1" u="none" strike="noStrike" cap="none" normalizeH="0" baseline="0">
                          <a:ln>
                            <a:noFill/>
                          </a:ln>
                          <a:solidFill>
                            <a:srgbClr val="000000"/>
                          </a:solidFill>
                          <a:effectLst/>
                        </a:rPr>
                        <a:t>Total grant</a:t>
                      </a:r>
                      <a:endParaRPr kumimoji="0" lang="en-GB" sz="15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500" b="0" u="none" strike="noStrike" cap="none" normalizeH="0" baseline="0">
                          <a:ln>
                            <a:noFill/>
                          </a:ln>
                          <a:solidFill>
                            <a:srgbClr val="000000"/>
                          </a:solidFill>
                          <a:effectLst/>
                        </a:rPr>
                        <a:t>between £80,000 and £15 million</a:t>
                      </a:r>
                      <a:endParaRPr kumimoji="0" lang="en-GB" sz="1500" b="0" i="0" u="sng"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marL="51435" marR="51435" marT="25714" marB="25714" anchor="ctr" horzOverflow="overflow"/>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en-GB" sz="1500" b="0" u="none" strike="noStrike" cap="none" normalizeH="0" baseline="0">
                          <a:ln>
                            <a:noFill/>
                          </a:ln>
                          <a:solidFill>
                            <a:srgbClr val="000000"/>
                          </a:solidFill>
                          <a:effectLst/>
                        </a:rPr>
                        <a:t>between £200,000 and £30 million</a:t>
                      </a:r>
                      <a:endParaRPr kumimoji="0" lang="en-GB" sz="15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extLst>
                  <a:ext uri="{0D108BD9-81ED-4DB2-BD59-A6C34878D82A}">
                    <a16:rowId xmlns:a16="http://schemas.microsoft.com/office/drawing/2014/main" val="3968795250"/>
                  </a:ext>
                </a:extLst>
              </a:tr>
              <a:tr h="508628">
                <a:tc>
                  <a:txBody>
                    <a:bodyPr/>
                    <a:lstStyle/>
                    <a:p>
                      <a:pPr marL="0" marR="0" lvl="0" indent="0" algn="ctr" defTabSz="455613" rtl="0" eaLnBrk="1" fontAlgn="base" latinLnBrk="0" hangingPunct="1">
                        <a:lnSpc>
                          <a:spcPct val="100000"/>
                        </a:lnSpc>
                        <a:spcBef>
                          <a:spcPts val="600"/>
                        </a:spcBef>
                        <a:spcAft>
                          <a:spcPct val="0"/>
                        </a:spcAft>
                        <a:buClrTx/>
                        <a:buSzTx/>
                        <a:buFontTx/>
                        <a:buNone/>
                        <a:tabLst/>
                      </a:pPr>
                      <a:r>
                        <a:rPr kumimoji="0" lang="en-GB" sz="1500" b="1" u="none" strike="noStrike" cap="none" normalizeH="0" baseline="0">
                          <a:ln>
                            <a:noFill/>
                          </a:ln>
                          <a:solidFill>
                            <a:srgbClr val="000000"/>
                          </a:solidFill>
                          <a:effectLst/>
                        </a:rPr>
                        <a:t>Project length</a:t>
                      </a:r>
                      <a:endParaRPr kumimoji="0" lang="en-GB" sz="15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pPr>
                      <a:r>
                        <a:rPr kumimoji="0" lang="en-GB" sz="1500" b="0" u="none" strike="noStrike" kern="1200" cap="none" normalizeH="0" baseline="0">
                          <a:ln>
                            <a:noFill/>
                          </a:ln>
                          <a:solidFill>
                            <a:srgbClr val="000000"/>
                          </a:solidFill>
                          <a:effectLst/>
                        </a:rPr>
                        <a:t>b</a:t>
                      </a:r>
                      <a:r>
                        <a:rPr kumimoji="0" lang="en-GB" sz="1500" b="0" u="none" strike="noStrike" cap="none" normalizeH="0" baseline="0">
                          <a:ln>
                            <a:noFill/>
                          </a:ln>
                          <a:solidFill>
                            <a:srgbClr val="000000"/>
                          </a:solidFill>
                          <a:effectLst/>
                        </a:rPr>
                        <a:t>etween 6 and 15 months</a:t>
                      </a:r>
                      <a:endParaRPr kumimoji="0" lang="en-GB" sz="1500" b="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pPr>
                      <a:r>
                        <a:rPr kumimoji="0" lang="en-GB" sz="1500" u="none" strike="noStrike" cap="none" normalizeH="0" baseline="0">
                          <a:ln>
                            <a:noFill/>
                          </a:ln>
                          <a:solidFill>
                            <a:srgbClr val="000000"/>
                          </a:solidFill>
                          <a:effectLst/>
                        </a:rPr>
                        <a:t>between 6 and 27 months </a:t>
                      </a:r>
                      <a:endParaRPr kumimoji="0" lang="en-GB" sz="150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extLst>
                  <a:ext uri="{0D108BD9-81ED-4DB2-BD59-A6C34878D82A}">
                    <a16:rowId xmlns:a16="http://schemas.microsoft.com/office/drawing/2014/main" val="10008"/>
                  </a:ext>
                </a:extLst>
              </a:tr>
              <a:tr h="927355">
                <a:tc>
                  <a:txBody>
                    <a:bodyPr/>
                    <a:lstStyle/>
                    <a:p>
                      <a:pPr marL="0" marR="0" lvl="0" indent="0" algn="ctr" defTabSz="455613" rtl="0" eaLnBrk="1" fontAlgn="base" latinLnBrk="0" hangingPunct="1">
                        <a:lnSpc>
                          <a:spcPct val="100000"/>
                        </a:lnSpc>
                        <a:spcBef>
                          <a:spcPts val="600"/>
                        </a:spcBef>
                        <a:spcAft>
                          <a:spcPct val="0"/>
                        </a:spcAft>
                        <a:buClrTx/>
                        <a:buSzTx/>
                        <a:buFontTx/>
                        <a:buNone/>
                        <a:tabLst/>
                      </a:pPr>
                      <a:r>
                        <a:rPr kumimoji="0" lang="en-GB" sz="1500" b="1" u="none" strike="noStrike" cap="none" normalizeH="0" baseline="0">
                          <a:ln>
                            <a:noFill/>
                          </a:ln>
                          <a:solidFill>
                            <a:srgbClr val="000000"/>
                          </a:solidFill>
                          <a:effectLst/>
                        </a:rPr>
                        <a:t>Project dates</a:t>
                      </a:r>
                      <a:endParaRPr kumimoji="0" lang="en-GB" sz="15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pPr>
                      <a:r>
                        <a:rPr kumimoji="0" lang="en-GB" sz="1500" b="0" u="none" strike="noStrike" cap="none" normalizeH="0" baseline="0">
                          <a:ln>
                            <a:noFill/>
                          </a:ln>
                          <a:solidFill>
                            <a:srgbClr val="000000"/>
                          </a:solidFill>
                          <a:effectLst/>
                        </a:rPr>
                        <a:t>Start by 1</a:t>
                      </a:r>
                      <a:r>
                        <a:rPr kumimoji="0" lang="en-GB" sz="1500" b="0" u="none" strike="noStrike" cap="none" normalizeH="0" baseline="30000">
                          <a:ln>
                            <a:noFill/>
                          </a:ln>
                          <a:solidFill>
                            <a:srgbClr val="000000"/>
                          </a:solidFill>
                          <a:effectLst/>
                        </a:rPr>
                        <a:t>st</a:t>
                      </a:r>
                      <a:r>
                        <a:rPr kumimoji="0" lang="en-GB" sz="1500" b="0" u="none" strike="noStrike" cap="none" normalizeH="0" baseline="0">
                          <a:ln>
                            <a:noFill/>
                          </a:ln>
                          <a:solidFill>
                            <a:srgbClr val="000000"/>
                          </a:solidFill>
                          <a:effectLst/>
                        </a:rPr>
                        <a:t> January 2023</a:t>
                      </a:r>
                    </a:p>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pPr>
                      <a:r>
                        <a:rPr kumimoji="0" lang="en-GB" sz="1500" b="0" u="none" strike="noStrike" cap="none" normalizeH="0" baseline="0">
                          <a:ln>
                            <a:noFill/>
                          </a:ln>
                          <a:solidFill>
                            <a:srgbClr val="000000"/>
                          </a:solidFill>
                          <a:effectLst/>
                        </a:rPr>
                        <a:t>End by 31</a:t>
                      </a:r>
                      <a:r>
                        <a:rPr kumimoji="0" lang="en-GB" sz="1500" b="0" u="none" strike="noStrike" cap="none" normalizeH="0" baseline="30000">
                          <a:ln>
                            <a:noFill/>
                          </a:ln>
                          <a:solidFill>
                            <a:srgbClr val="000000"/>
                          </a:solidFill>
                          <a:effectLst/>
                        </a:rPr>
                        <a:t>st</a:t>
                      </a:r>
                      <a:r>
                        <a:rPr kumimoji="0" lang="en-GB" sz="1500" b="0" u="none" strike="noStrike" cap="none" normalizeH="0" baseline="0">
                          <a:ln>
                            <a:noFill/>
                          </a:ln>
                          <a:solidFill>
                            <a:srgbClr val="000000"/>
                          </a:solidFill>
                          <a:effectLst/>
                        </a:rPr>
                        <a:t> March 2024</a:t>
                      </a:r>
                    </a:p>
                  </a:txBody>
                  <a:tcPr marL="51435" marR="51435" marT="25714" marB="25714" anchor="ctr" horzOverflow="overflow"/>
                </a:tc>
                <a:tc>
                  <a:txBody>
                    <a:bodyPr/>
                    <a:lstStyle/>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pPr>
                      <a:r>
                        <a:rPr kumimoji="0" lang="en-GB" sz="1500" b="0" u="none" strike="noStrike" cap="none" normalizeH="0" baseline="0">
                          <a:ln>
                            <a:noFill/>
                          </a:ln>
                          <a:solidFill>
                            <a:srgbClr val="000000"/>
                          </a:solidFill>
                          <a:effectLst/>
                        </a:rPr>
                        <a:t>Start by 1</a:t>
                      </a:r>
                      <a:r>
                        <a:rPr kumimoji="0" lang="en-GB" sz="1500" b="0" u="none" strike="noStrike" cap="none" normalizeH="0" baseline="30000">
                          <a:ln>
                            <a:noFill/>
                          </a:ln>
                          <a:solidFill>
                            <a:srgbClr val="000000"/>
                          </a:solidFill>
                          <a:effectLst/>
                        </a:rPr>
                        <a:t>st</a:t>
                      </a:r>
                      <a:r>
                        <a:rPr kumimoji="0" lang="en-GB" sz="1500" b="0" u="none" strike="noStrike" cap="none" normalizeH="0" baseline="0">
                          <a:ln>
                            <a:noFill/>
                          </a:ln>
                          <a:solidFill>
                            <a:srgbClr val="000000"/>
                          </a:solidFill>
                          <a:effectLst/>
                        </a:rPr>
                        <a:t> January 2023</a:t>
                      </a:r>
                    </a:p>
                    <a:p>
                      <a:pPr marL="0" marR="0" lvl="0" indent="0" algn="l" defTabSz="455613" rtl="0" eaLnBrk="1" fontAlgn="base" latinLnBrk="0" hangingPunct="1">
                        <a:lnSpc>
                          <a:spcPct val="100000"/>
                        </a:lnSpc>
                        <a:spcBef>
                          <a:spcPts val="600"/>
                        </a:spcBef>
                        <a:spcAft>
                          <a:spcPct val="0"/>
                        </a:spcAft>
                        <a:buClrTx/>
                        <a:buSzTx/>
                        <a:buFont typeface="Arial" panose="020B0604020202020204" pitchFamily="34" charset="0"/>
                        <a:buNone/>
                        <a:tabLst/>
                      </a:pPr>
                      <a:r>
                        <a:rPr kumimoji="0" lang="en-GB" sz="1500" b="0" u="none" strike="noStrike" cap="none" normalizeH="0" baseline="0">
                          <a:ln>
                            <a:noFill/>
                          </a:ln>
                          <a:solidFill>
                            <a:srgbClr val="000000"/>
                          </a:solidFill>
                          <a:effectLst/>
                        </a:rPr>
                        <a:t>End by 31</a:t>
                      </a:r>
                      <a:r>
                        <a:rPr kumimoji="0" lang="en-GB" sz="1500" b="0" u="none" strike="noStrike" cap="none" normalizeH="0" baseline="30000">
                          <a:ln>
                            <a:noFill/>
                          </a:ln>
                          <a:solidFill>
                            <a:srgbClr val="000000"/>
                          </a:solidFill>
                          <a:effectLst/>
                        </a:rPr>
                        <a:t>st</a:t>
                      </a:r>
                      <a:r>
                        <a:rPr kumimoji="0" lang="en-GB" sz="1500" b="0" u="none" strike="noStrike" cap="none" normalizeH="0" baseline="0">
                          <a:ln>
                            <a:noFill/>
                          </a:ln>
                          <a:solidFill>
                            <a:srgbClr val="000000"/>
                          </a:solidFill>
                          <a:effectLst/>
                        </a:rPr>
                        <a:t> March 2025</a:t>
                      </a:r>
                      <a:endParaRPr kumimoji="0" lang="en-GB" sz="1500" b="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51435" marR="51435" marT="25714" marB="25714" anchor="ctr" horzOverflow="overflow"/>
                </a:tc>
                <a:extLst>
                  <a:ext uri="{0D108BD9-81ED-4DB2-BD59-A6C34878D82A}">
                    <a16:rowId xmlns:a16="http://schemas.microsoft.com/office/drawing/2014/main" val="3721696083"/>
                  </a:ext>
                </a:extLst>
              </a:tr>
            </a:tbl>
          </a:graphicData>
        </a:graphic>
      </p:graphicFrame>
      <p:sp>
        <p:nvSpPr>
          <p:cNvPr id="6" name="Title 1">
            <a:extLst>
              <a:ext uri="{FF2B5EF4-FFF2-40B4-BE49-F238E27FC236}">
                <a16:creationId xmlns:a16="http://schemas.microsoft.com/office/drawing/2014/main" id="{A33E9DF6-1679-4E2F-812F-3E4637F696BE}"/>
              </a:ext>
            </a:extLst>
          </p:cNvPr>
          <p:cNvSpPr txBox="1">
            <a:spLocks/>
          </p:cNvSpPr>
          <p:nvPr/>
        </p:nvSpPr>
        <p:spPr>
          <a:xfrm>
            <a:off x="563046" y="293693"/>
            <a:ext cx="8457080" cy="385341"/>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3000" b="0" i="0" kern="1200">
                <a:solidFill>
                  <a:srgbClr val="5F2167"/>
                </a:solidFill>
                <a:latin typeface="Rockwell Nova Light" charset="0"/>
                <a:ea typeface="Rockwell Nova Light" charset="0"/>
                <a:cs typeface="Rockwell Nova Light" charset="0"/>
              </a:defRPr>
            </a:lvl1pPr>
          </a:lstStyle>
          <a:p>
            <a:pPr algn="l">
              <a:defRPr/>
            </a:pPr>
            <a:r>
              <a:rPr lang="en-US" sz="3300" b="1" spc="-113">
                <a:solidFill>
                  <a:srgbClr val="2E2D62"/>
                </a:solidFill>
                <a:latin typeface="Arial" panose="020B0604020202020204" pitchFamily="34" charset="0"/>
                <a:ea typeface="+mn-ea"/>
                <a:cs typeface="Arial" panose="020B0604020202020204" pitchFamily="34" charset="0"/>
              </a:rPr>
              <a:t>Eligibility criteria</a:t>
            </a:r>
          </a:p>
        </p:txBody>
      </p:sp>
    </p:spTree>
    <p:extLst>
      <p:ext uri="{BB962C8B-B14F-4D97-AF65-F5344CB8AC3E}">
        <p14:creationId xmlns:p14="http://schemas.microsoft.com/office/powerpoint/2010/main" val="5077767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2c2ccd67-1010-495e-8929-05e87fa50ef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116c76e-78f2-41c1-a853-de22b50df226">
      <UserInfo>
        <DisplayName>Chris Moore</DisplayName>
        <AccountId>17</AccountId>
        <AccountType/>
      </UserInfo>
      <UserInfo>
        <DisplayName>Michelle Heath</DisplayName>
        <AccountId>15</AccountId>
        <AccountType/>
      </UserInfo>
      <UserInfo>
        <DisplayName>Martin Freer (Physics and Astronomy)</DisplayName>
        <AccountId>16</AccountId>
        <AccountType/>
      </UserInfo>
      <UserInfo>
        <DisplayName>James Blay</DisplayName>
        <AccountId>6</AccountId>
        <AccountType/>
      </UserInfo>
      <UserInfo>
        <DisplayName>Faye Mcanulla (staff)</DisplayName>
        <AccountId>12</AccountId>
        <AccountType/>
      </UserInfo>
      <UserInfo>
        <DisplayName>Nicholas King (staff)</DisplayName>
        <AccountId>18</AccountId>
        <AccountType/>
      </UserInfo>
      <UserInfo>
        <DisplayName>Georgia Ames</DisplayName>
        <AccountId>2210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9AE281A007444AFE16132345EFDB0" ma:contentTypeVersion="14" ma:contentTypeDescription="Create a new document." ma:contentTypeScope="" ma:versionID="12ec0567e4bb06195c3af9fffc9cdd8f">
  <xsd:schema xmlns:xsd="http://www.w3.org/2001/XMLSchema" xmlns:xs="http://www.w3.org/2001/XMLSchema" xmlns:p="http://schemas.microsoft.com/office/2006/metadata/properties" xmlns:ns2="d128a637-afa5-4460-81a0-aa22287f9c65" xmlns:ns3="2116c76e-78f2-41c1-a853-de22b50df226" targetNamespace="http://schemas.microsoft.com/office/2006/metadata/properties" ma:root="true" ma:fieldsID="e47fecda26c2ae4d58b50875162ae3e8" ns2:_="" ns3:_="">
    <xsd:import namespace="d128a637-afa5-4460-81a0-aa22287f9c65"/>
    <xsd:import namespace="2116c76e-78f2-41c1-a853-de22b50df2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28a637-afa5-4460-81a0-aa22287f9c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16c76e-78f2-41c1-a853-de22b50df22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4665B7-F15F-4F30-B68E-70535AE95882}">
  <ds:schemaRefs>
    <ds:schemaRef ds:uri="2116c76e-78f2-41c1-a853-de22b50df22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7F2FBBC-80E2-4EE9-A844-4DF1E11C7083}">
  <ds:schemaRefs>
    <ds:schemaRef ds:uri="http://schemas.microsoft.com/sharepoint/v3/contenttype/forms"/>
  </ds:schemaRefs>
</ds:datastoreItem>
</file>

<file path=customXml/itemProps3.xml><?xml version="1.0" encoding="utf-8"?>
<ds:datastoreItem xmlns:ds="http://schemas.openxmlformats.org/officeDocument/2006/customXml" ds:itemID="{5DF8A009-05AC-47F2-859C-FE65934ED769}">
  <ds:schemaRefs>
    <ds:schemaRef ds:uri="2116c76e-78f2-41c1-a853-de22b50df226"/>
    <ds:schemaRef ds:uri="d128a637-afa5-4460-81a0-aa22287f9c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3222</Words>
  <Application>Microsoft Office PowerPoint</Application>
  <PresentationFormat>On-screen Show (16:9)</PresentationFormat>
  <Paragraphs>420</Paragraphs>
  <Slides>38</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Arial</vt:lpstr>
      <vt:lpstr>Calibri</vt:lpstr>
      <vt:lpstr>Calibri Light</vt:lpstr>
      <vt:lpstr>Corbel</vt:lpstr>
      <vt:lpstr>proxima-nova</vt:lpstr>
      <vt:lpstr>Roboto</vt:lpstr>
      <vt:lpstr>Source Sans Pro</vt:lpstr>
      <vt:lpstr>Symbol</vt:lpstr>
      <vt:lpstr>Verdana</vt:lpstr>
      <vt:lpstr>Wingdings</vt:lpstr>
      <vt:lpstr>Office Theme</vt:lpstr>
      <vt:lpstr>2_Office Theme</vt:lpstr>
      <vt:lpstr>HYDEX funding opportunities  13 May 2022</vt:lpstr>
      <vt:lpstr>PowerPoint Presentation</vt:lpstr>
      <vt:lpstr>PowerPoint Presentation</vt:lpstr>
      <vt:lpstr>Agenda</vt:lpstr>
      <vt:lpstr>BEIS / Innovate UK  Hydrogen Programme</vt:lpstr>
      <vt:lpstr>PowerPoint Presentation</vt:lpstr>
      <vt:lpstr>PowerPoint Presentation</vt:lpstr>
      <vt:lpstr>Net Zero Hydrogen Fund</vt:lpstr>
      <vt:lpstr>PowerPoint Presentation</vt:lpstr>
      <vt:lpstr>PowerPoint Presentation</vt:lpstr>
      <vt:lpstr>PowerPoint Presentation</vt:lpstr>
      <vt:lpstr>Net Zero Hydrogen</vt:lpstr>
      <vt:lpstr>Net Zero Hydrogen</vt:lpstr>
      <vt:lpstr>PowerPoint Presentation</vt:lpstr>
      <vt:lpstr>Industrial Hydrogen Accelerator</vt:lpstr>
      <vt:lpstr>PowerPoint Presentation</vt:lpstr>
      <vt:lpstr>PowerPoint Presentation</vt:lpstr>
      <vt:lpstr>Industrial Hydrogen Accelerator</vt:lpstr>
      <vt:lpstr>Industrial Hydrogen Accelerator</vt:lpstr>
      <vt:lpstr>Industrial Energy Transformation Fund</vt:lpstr>
      <vt:lpstr>Industrial Energy Transformation Fund</vt:lpstr>
      <vt:lpstr>PowerPoint Presentation</vt:lpstr>
      <vt:lpstr>UKSIF (OFGEM/Innovate)</vt:lpstr>
      <vt:lpstr>PowerPoint Presentation</vt:lpstr>
      <vt:lpstr>PowerPoint Presentation</vt:lpstr>
      <vt:lpstr>PowerPoint Presentation</vt:lpstr>
      <vt:lpstr>PowerPoint Presentation</vt:lpstr>
      <vt:lpstr>Key themes for Challenge 2</vt:lpstr>
      <vt:lpstr>Hydrogen Project Ideas</vt:lpstr>
      <vt:lpstr>HyDEX and H2GV Mids</vt:lpstr>
      <vt:lpstr>PowerPoint Presentation</vt:lpstr>
      <vt:lpstr>Introduction to Demonstrator</vt:lpstr>
      <vt:lpstr>Introducing the HyDEX programme </vt:lpstr>
      <vt:lpstr>PowerPoint Presentation</vt:lpstr>
      <vt:lpstr>PowerPoint Presentation</vt:lpstr>
      <vt:lpstr>PowerPoint Presentation</vt:lpstr>
      <vt:lpstr>Capital Plans under development</vt:lpstr>
      <vt:lpstr>Keele University Energy Campus</vt:lpstr>
    </vt:vector>
  </TitlesOfParts>
  <Company>University Of Nottingham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Barclay Georgina</dc:creator>
  <cp:lastModifiedBy>Nicholas King (staff)</cp:lastModifiedBy>
  <cp:revision>2</cp:revision>
  <cp:lastPrinted>2017-12-05T08:29:42Z</cp:lastPrinted>
  <dcterms:created xsi:type="dcterms:W3CDTF">2014-10-03T09:26:12Z</dcterms:created>
  <dcterms:modified xsi:type="dcterms:W3CDTF">2022-05-17T14:01:04Z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0x010100AA19AE281A007444AFE16132345EFDB0</vt:lpwstr>
  </property>
</Properties>
</file>